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30"/>
  </p:notesMasterIdLst>
  <p:sldIdLst>
    <p:sldId id="329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68" r:id="rId17"/>
    <p:sldId id="369" r:id="rId18"/>
    <p:sldId id="370" r:id="rId19"/>
    <p:sldId id="371" r:id="rId20"/>
    <p:sldId id="372" r:id="rId21"/>
    <p:sldId id="373" r:id="rId22"/>
    <p:sldId id="374" r:id="rId23"/>
    <p:sldId id="375" r:id="rId24"/>
    <p:sldId id="376" r:id="rId25"/>
    <p:sldId id="377" r:id="rId26"/>
    <p:sldId id="378" r:id="rId27"/>
    <p:sldId id="379" r:id="rId28"/>
    <p:sldId id="380" r:id="rId29"/>
    <p:sldId id="381" r:id="rId30"/>
    <p:sldId id="382" r:id="rId31"/>
    <p:sldId id="383" r:id="rId32"/>
    <p:sldId id="384" r:id="rId33"/>
    <p:sldId id="385" r:id="rId34"/>
    <p:sldId id="386" r:id="rId35"/>
    <p:sldId id="387" r:id="rId36"/>
    <p:sldId id="388" r:id="rId37"/>
    <p:sldId id="389" r:id="rId38"/>
    <p:sldId id="390" r:id="rId39"/>
    <p:sldId id="391" r:id="rId40"/>
    <p:sldId id="392" r:id="rId41"/>
    <p:sldId id="393" r:id="rId42"/>
    <p:sldId id="394" r:id="rId43"/>
    <p:sldId id="395" r:id="rId44"/>
    <p:sldId id="396" r:id="rId45"/>
    <p:sldId id="397" r:id="rId46"/>
    <p:sldId id="398" r:id="rId47"/>
    <p:sldId id="399" r:id="rId48"/>
    <p:sldId id="400" r:id="rId49"/>
    <p:sldId id="401" r:id="rId50"/>
    <p:sldId id="402" r:id="rId51"/>
    <p:sldId id="403" r:id="rId52"/>
    <p:sldId id="404" r:id="rId53"/>
    <p:sldId id="405" r:id="rId54"/>
    <p:sldId id="406" r:id="rId55"/>
    <p:sldId id="407" r:id="rId56"/>
    <p:sldId id="408" r:id="rId57"/>
    <p:sldId id="409" r:id="rId58"/>
    <p:sldId id="330" r:id="rId59"/>
    <p:sldId id="345" r:id="rId60"/>
    <p:sldId id="346" r:id="rId61"/>
    <p:sldId id="347" r:id="rId62"/>
    <p:sldId id="348" r:id="rId63"/>
    <p:sldId id="349" r:id="rId64"/>
    <p:sldId id="350" r:id="rId65"/>
    <p:sldId id="351" r:id="rId66"/>
    <p:sldId id="352" r:id="rId67"/>
    <p:sldId id="353" r:id="rId68"/>
    <p:sldId id="354" r:id="rId69"/>
    <p:sldId id="355" r:id="rId70"/>
    <p:sldId id="356" r:id="rId71"/>
    <p:sldId id="357" r:id="rId72"/>
    <p:sldId id="358" r:id="rId73"/>
    <p:sldId id="359" r:id="rId74"/>
    <p:sldId id="344" r:id="rId75"/>
    <p:sldId id="293" r:id="rId76"/>
    <p:sldId id="287" r:id="rId77"/>
    <p:sldId id="312" r:id="rId78"/>
    <p:sldId id="275" r:id="rId79"/>
    <p:sldId id="280" r:id="rId80"/>
    <p:sldId id="295" r:id="rId81"/>
    <p:sldId id="296" r:id="rId82"/>
    <p:sldId id="298" r:id="rId83"/>
    <p:sldId id="261" r:id="rId84"/>
    <p:sldId id="297" r:id="rId85"/>
    <p:sldId id="299" r:id="rId86"/>
    <p:sldId id="307" r:id="rId87"/>
    <p:sldId id="308" r:id="rId88"/>
    <p:sldId id="268" r:id="rId89"/>
    <p:sldId id="300" r:id="rId90"/>
    <p:sldId id="291" r:id="rId91"/>
    <p:sldId id="301" r:id="rId92"/>
    <p:sldId id="289" r:id="rId93"/>
    <p:sldId id="309" r:id="rId94"/>
    <p:sldId id="302" r:id="rId95"/>
    <p:sldId id="290" r:id="rId96"/>
    <p:sldId id="303" r:id="rId97"/>
    <p:sldId id="286" r:id="rId98"/>
    <p:sldId id="304" r:id="rId99"/>
    <p:sldId id="311" r:id="rId100"/>
    <p:sldId id="305" r:id="rId101"/>
    <p:sldId id="278" r:id="rId102"/>
    <p:sldId id="310" r:id="rId103"/>
    <p:sldId id="306" r:id="rId104"/>
    <p:sldId id="257" r:id="rId105"/>
    <p:sldId id="276" r:id="rId106"/>
    <p:sldId id="313" r:id="rId107"/>
    <p:sldId id="314" r:id="rId108"/>
    <p:sldId id="269" r:id="rId109"/>
    <p:sldId id="316" r:id="rId110"/>
    <p:sldId id="320" r:id="rId111"/>
    <p:sldId id="315" r:id="rId112"/>
    <p:sldId id="324" r:id="rId113"/>
    <p:sldId id="319" r:id="rId114"/>
    <p:sldId id="322" r:id="rId115"/>
    <p:sldId id="323" r:id="rId116"/>
    <p:sldId id="325" r:id="rId117"/>
    <p:sldId id="327" r:id="rId118"/>
    <p:sldId id="326" r:id="rId119"/>
    <p:sldId id="285" r:id="rId120"/>
    <p:sldId id="360" r:id="rId121"/>
    <p:sldId id="361" r:id="rId122"/>
    <p:sldId id="362" r:id="rId123"/>
    <p:sldId id="363" r:id="rId124"/>
    <p:sldId id="364" r:id="rId125"/>
    <p:sldId id="365" r:id="rId126"/>
    <p:sldId id="366" r:id="rId127"/>
    <p:sldId id="367" r:id="rId128"/>
    <p:sldId id="328" r:id="rId1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0099"/>
    <a:srgbClr val="0033CC"/>
    <a:srgbClr val="006600"/>
    <a:srgbClr val="FFCCFF"/>
    <a:srgbClr val="FF99CC"/>
    <a:srgbClr val="FF66CC"/>
    <a:srgbClr val="B2B2B2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10" autoAdjust="0"/>
    <p:restoredTop sz="94660"/>
  </p:normalViewPr>
  <p:slideViewPr>
    <p:cSldViewPr>
      <p:cViewPr varScale="1">
        <p:scale>
          <a:sx n="73" d="100"/>
          <a:sy n="73" d="100"/>
        </p:scale>
        <p:origin x="-5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theme" Target="theme/theme1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slide" Target="slides/slide124.xml"/><Relationship Id="rId13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presProps" Target="pres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60BC8-79E1-4CCF-9DDF-85B0562FE736}" type="datetimeFigureOut">
              <a:rPr lang="ru-RU" smtClean="0"/>
              <a:t>23.02.2009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B09DCD-DCDC-44A1-9907-464A98747D6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9CB774-37F7-49EE-A5EF-B135EFC94A9D}" type="slidenum">
              <a:rPr lang="uk-UA"/>
              <a:pPr/>
              <a:t>17</a:t>
            </a:fld>
            <a:endParaRPr lang="uk-UA"/>
          </a:p>
        </p:txBody>
      </p:sp>
      <p:sp>
        <p:nvSpPr>
          <p:cNvPr id="1013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lv-LV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E0C6D9-E58C-498D-B27E-B514F1E87F3E}" type="slidenum">
              <a:rPr lang="uk-UA"/>
              <a:pPr/>
              <a:t>29</a:t>
            </a:fld>
            <a:endParaRPr lang="uk-UA"/>
          </a:p>
        </p:txBody>
      </p:sp>
      <p:sp>
        <p:nvSpPr>
          <p:cNvPr id="808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B8FC1-D64C-48A9-A588-7FD706C511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93E659-9CA8-485F-B0BD-1A07D0621B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E8382-C0DC-40B0-A72E-E976238774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66800" y="304800"/>
            <a:ext cx="7543800" cy="579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ADD18AE-BA8F-4D2F-B8DE-EEC30E1F8CD4}" type="slidenum">
              <a:rPr lang="uk-UA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A186638-3C37-4A2D-B86E-E5775AE8694B}" type="slidenum">
              <a:rPr lang="uk-UA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EAA0918-1094-47C5-A865-5A053547333A}" type="slidenum">
              <a:rPr lang="uk-UA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BCB8FC1-D64C-48A9-A588-7FD706C511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4D2D63-E64E-44B7-A0C3-BDFDB16F5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0271EEE-F991-4579-9D9A-A821DA7B0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4981C8-084B-41AE-AE9B-C1A2684EE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35DE0B-038C-430B-9E4E-3D4AF10CAF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2D63-E64E-44B7-A0C3-BDFDB16F5E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F46ADD-9B82-4746-979C-1F677CD88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9394BF-04E6-4687-8D6E-808F8BE1E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FD1940-392D-41CC-AC43-5B479E147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8BE0B-A1C5-414C-A8FC-3CA2729A8B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93E659-9CA8-485F-B0BD-1A07D0621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CAE8382-C0DC-40B0-A72E-E97623877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71EEE-F991-4579-9D9A-A821DA7B08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981C8-084B-41AE-AE9B-C1A2684EE8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35DE0B-038C-430B-9E4E-3D4AF10CAF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46ADD-9B82-4746-979C-1F677CD885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394BF-04E6-4687-8D6E-808F8BE1EA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FD1940-392D-41CC-AC43-5B479E1477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68BE0B-A1C5-414C-A8FC-3CA2729A8B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2626DE-16D6-499C-9564-12BC1FEB269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B2626DE-16D6-499C-9564-12BC1FEB2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Documents%20and%20Settings\Mih\&#1056;&#1072;&#1073;&#1086;&#1095;&#1080;&#1081;%20&#1089;&#1090;&#1086;&#1083;\&#1058;&#1088;&#1086;&#1089;&#1090;&#1103;&#1085;&#1077;&#1094;%20&#1045;&#1050;%202009\&#1053;&#1072;&#1090;&#1072;&#1096;&#1072;\&#1042;%20&#1089;&#1083;&#1100;&#1086;&#1079;&#1072;&#1093;%20&#1087;&#1088;&#1080;&#1093;&#1086;&#1078;&#1091;%20&#1103;%20&#1076;&#1086;%20&#1058;&#1077;&#1073;&#1077;.MP3" TargetMode="External"/><Relationship Id="rId1" Type="http://schemas.openxmlformats.org/officeDocument/2006/relationships/audio" Target="file:///C:\Documents%20and%20Settings\Mih\&#1056;&#1072;&#1073;&#1086;&#1095;&#1080;&#1081;%20&#1089;&#1090;&#1086;&#1083;\&#1058;&#1088;&#1086;&#1089;&#1090;&#1103;&#1085;&#1077;&#1094;%20&#1045;&#1050;%202009\&#1053;&#1072;&#1090;&#1072;&#1096;&#1072;\&#1050;&#1072;&#1088;&#1072;&#1086;&#1082;&#1077;\&#1042;%20&#1089;&#1083;&#1100;&#1086;&#1079;&#1072;&#1093;%20&#1087;&#1088;&#1080;&#1093;&#1086;&#1076;&#1078;&#1091;%20&#1103;%20&#1076;&#1086;%20&#1058;&#1077;&#1073;&#1077;\&#1042;%20&#1089;&#1083;&#1100;&#1086;&#1079;&#1072;&#1093;%20&#1087;&#1088;&#1080;&#1093;&#1086;&#1078;&#1091;%20&#1103;%20&#1076;&#1086;%20&#1058;&#1077;&#1073;&#1077;.wma" TargetMode="External"/><Relationship Id="rId6" Type="http://schemas.openxmlformats.org/officeDocument/2006/relationships/image" Target="../media/image106.png"/><Relationship Id="rId5" Type="http://schemas.openxmlformats.org/officeDocument/2006/relationships/image" Target="../media/image104.jpeg"/><Relationship Id="rId4" Type="http://schemas.openxmlformats.org/officeDocument/2006/relationships/image" Target="../media/image105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Mih\&#1056;&#1072;&#1073;&#1086;&#1095;&#1080;&#1081;%20&#1089;&#1090;&#1086;&#1083;\&#1058;&#1088;&#1086;&#1089;&#1090;&#1103;&#1085;&#1077;&#1094;%20&#1045;&#1050;%202009\&#1055;&#1077;&#1089;&#1085;&#1080;%20&#1074;%20WAWe\&#1052;&#1080;&#1084;&#1086;%20&#1090;&#1077;&#1082;&#1083;&#1072;%20,&#1090;&#1077;&#1082;&#1083;&#1072;%20%20&#1088;&#1077;&#1082;&#1072;.wav" TargetMode="Externa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9.w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VIDEO\34JSSGRD.MPG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103;%20&#1084;&#1091;&#1079;&#1099;&#1082;&#1072;\&#1055;&#1077;&#1089;&#1085;&#1080;%20(%20&#1087;&#1088;&#1077;&#1079;&#1077;&#1085;&#1090;&#1072;&#1094;.%20%204%20)\&#1057;&#1073;&#1086;&#1088;&#1085;&#1080;&#1082;%20&#1041;&#1086;&#1088;\&#1041;&#1086;&#1088;&#1080;&#1089;&#1087;&#1086;&#1083;&#1100;%20&#1076;&#1080;&#1089;&#1082;\004%20&#1052;&#1086;&#1103;%20&#1084;&#1086;&#1083;&#1080;&#1090;&#1074;&#1072;%20&#1085;&#1077;&#1093;&#1072;&#1081;%20&#1083;&#1080;&#1085;&#1077;.mp3" TargetMode="External"/><Relationship Id="rId4" Type="http://schemas.openxmlformats.org/officeDocument/2006/relationships/image" Target="../media/image6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D:\Папка Михаила\Центральная Конференция\Глобальная Миссия\РЕКЛАМА\Библ. ист. в совр. мире\09_AfishaА2_.jpg"/>
          <p:cNvPicPr>
            <a:picLocks noChangeAspect="1" noChangeArrowheads="1"/>
          </p:cNvPicPr>
          <p:nvPr/>
        </p:nvPicPr>
        <p:blipFill>
          <a:blip r:embed="rId2"/>
          <a:srcRect r="1265" b="53760"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2" descr="D:\Папка Михаила\Центральная Конференция\Глобальная Миссия\РЕКЛАМА\Библ. ист. в совр. мире\09_kalend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4429125"/>
            <a:ext cx="1571625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Mih\Рабочий стол\Capture\Bitmap-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person00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2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33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 descr="mountains_0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61445" name="Picture 5" descr="Christ_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33888" cy="6858000"/>
          </a:xfrm>
          <a:prstGeom prst="rect">
            <a:avLst/>
          </a:prstGeom>
          <a:noFill/>
        </p:spPr>
      </p:pic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5062538" y="4572000"/>
            <a:ext cx="4081462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400" b="1" u="sng">
                <a:solidFill>
                  <a:schemeClr val="bg1"/>
                </a:solidFill>
              </a:rPr>
              <a:t>«Да будет</a:t>
            </a:r>
          </a:p>
          <a:p>
            <a:r>
              <a:rPr lang="ru-RU" sz="4400" b="1" u="sng">
                <a:solidFill>
                  <a:schemeClr val="bg1"/>
                </a:solidFill>
              </a:rPr>
              <a:t>воля Твоя…»</a:t>
            </a:r>
            <a:r>
              <a:rPr lang="ru-RU" sz="44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381000" y="5867400"/>
            <a:ext cx="2362200" cy="228600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40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34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7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57347" name="Picture 3" descr="Molyasiesya ru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6538" y="228600"/>
            <a:ext cx="754062" cy="1295400"/>
          </a:xfrm>
          <a:prstGeom prst="rect">
            <a:avLst/>
          </a:prstGeom>
          <a:noFill/>
        </p:spPr>
      </p:pic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2971800" y="1295400"/>
            <a:ext cx="3040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u="sng">
                <a:solidFill>
                  <a:srgbClr val="FFFF00"/>
                </a:solidFill>
              </a:rPr>
              <a:t>МОЛИТВЫ.</a:t>
            </a: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1169988" y="441325"/>
            <a:ext cx="2716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УСЛОВИЯ</a:t>
            </a: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4953000" y="441325"/>
            <a:ext cx="3725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УСЛЫШАНОЙ</a:t>
            </a: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715963" y="2057400"/>
            <a:ext cx="7818437" cy="4362450"/>
          </a:xfrm>
          <a:prstGeom prst="rect">
            <a:avLst/>
          </a:prstGeom>
          <a:solidFill>
            <a:srgbClr val="993366">
              <a:alpha val="64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2636838" algn="ctr"/>
                <a:tab pos="5273675" algn="r"/>
              </a:tabLst>
            </a:pPr>
            <a:r>
              <a:rPr lang="ru-RU" sz="2800" b="1">
                <a:solidFill>
                  <a:schemeClr val="bg1"/>
                </a:solidFill>
              </a:rPr>
              <a:t>1-е  условие  - </a:t>
            </a:r>
            <a:r>
              <a:rPr lang="ru-RU" sz="2400" b="1" u="sng">
                <a:solidFill>
                  <a:schemeClr val="bg1"/>
                </a:solidFill>
              </a:rPr>
              <a:t>ОБРАЩЕНИЕ К   БОГУ - ОТЦУ.</a:t>
            </a:r>
            <a:r>
              <a:rPr lang="ru-RU" sz="2800" b="1" u="sng">
                <a:solidFill>
                  <a:schemeClr val="bg1"/>
                </a:solidFill>
              </a:rPr>
              <a:t> </a:t>
            </a:r>
            <a:r>
              <a:rPr lang="ru-RU" sz="2800">
                <a:solidFill>
                  <a:schemeClr val="bg1"/>
                </a:solidFill>
              </a:rPr>
              <a:t>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2800" b="1">
                <a:solidFill>
                  <a:schemeClr val="bg1"/>
                </a:solidFill>
              </a:rPr>
              <a:t>2-е условие   -  </a:t>
            </a:r>
            <a:r>
              <a:rPr lang="ru-RU" sz="2000" b="1" u="sng">
                <a:solidFill>
                  <a:schemeClr val="bg1"/>
                </a:solidFill>
              </a:rPr>
              <a:t>МОЛИТВА  БЕЗ</a:t>
            </a:r>
            <a:r>
              <a:rPr lang="ru-RU" sz="2800" b="1" u="sng">
                <a:solidFill>
                  <a:schemeClr val="bg1"/>
                </a:solidFill>
              </a:rPr>
              <a:t> 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2800" b="1">
                <a:solidFill>
                  <a:schemeClr val="bg1"/>
                </a:solidFill>
              </a:rPr>
              <a:t>                           </a:t>
            </a:r>
            <a:r>
              <a:rPr lang="ru-RU" sz="2000" b="1" u="sng">
                <a:solidFill>
                  <a:schemeClr val="bg1"/>
                </a:solidFill>
              </a:rPr>
              <a:t>ВСПОМАГАТЕЛЬНЫХ  ПРЕДМЕТОВ.</a:t>
            </a:r>
            <a:r>
              <a:rPr lang="ru-RU" sz="2800">
                <a:solidFill>
                  <a:schemeClr val="bg1"/>
                </a:solidFill>
              </a:rPr>
              <a:t>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2800" b="1">
                <a:solidFill>
                  <a:schemeClr val="bg1"/>
                </a:solidFill>
              </a:rPr>
              <a:t>3-е условие   -  </a:t>
            </a:r>
            <a:r>
              <a:rPr lang="ru-RU" sz="2800" u="sng">
                <a:solidFill>
                  <a:schemeClr val="bg1"/>
                </a:solidFill>
              </a:rPr>
              <a:t>Молитва через единого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2800">
                <a:solidFill>
                  <a:schemeClr val="bg1"/>
                </a:solidFill>
              </a:rPr>
              <a:t>                            </a:t>
            </a:r>
            <a:r>
              <a:rPr lang="ru-RU" sz="2800" u="sng">
                <a:solidFill>
                  <a:schemeClr val="bg1"/>
                </a:solidFill>
              </a:rPr>
              <a:t>посредника – Иисуса Христа.</a:t>
            </a:r>
            <a:endParaRPr lang="ru-RU" sz="2800">
              <a:solidFill>
                <a:schemeClr val="bg1"/>
              </a:solidFill>
            </a:endParaRP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2800" b="1">
                <a:solidFill>
                  <a:schemeClr val="bg1"/>
                </a:solidFill>
              </a:rPr>
              <a:t>4-е условие</a:t>
            </a:r>
            <a:r>
              <a:rPr lang="ru-RU" sz="2800" i="1">
                <a:solidFill>
                  <a:schemeClr val="bg1"/>
                </a:solidFill>
              </a:rPr>
              <a:t>   -  </a:t>
            </a:r>
            <a:r>
              <a:rPr lang="ru-RU" sz="2400" b="1" u="sng">
                <a:solidFill>
                  <a:schemeClr val="bg1"/>
                </a:solidFill>
              </a:rPr>
              <a:t>ВЕРА</a:t>
            </a:r>
            <a:r>
              <a:rPr lang="ru-RU" sz="2400" b="1" i="1" u="sng">
                <a:solidFill>
                  <a:schemeClr val="bg1"/>
                </a:solidFill>
              </a:rPr>
              <a:t>.</a:t>
            </a:r>
            <a:r>
              <a:rPr lang="ru-RU" sz="2800" b="1" i="1" u="sng">
                <a:solidFill>
                  <a:schemeClr val="bg1"/>
                </a:solidFill>
              </a:rPr>
              <a:t> </a:t>
            </a:r>
            <a:endParaRPr lang="ru-RU" sz="2800">
              <a:solidFill>
                <a:schemeClr val="bg1"/>
              </a:solidFill>
            </a:endParaRP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2800" b="1">
                <a:solidFill>
                  <a:schemeClr val="bg1"/>
                </a:solidFill>
              </a:rPr>
              <a:t>5-е  условие  -</a:t>
            </a:r>
            <a:r>
              <a:rPr lang="ru-RU" sz="2800" b="1" i="1">
                <a:solidFill>
                  <a:schemeClr val="bg1"/>
                </a:solidFill>
              </a:rPr>
              <a:t>  </a:t>
            </a:r>
            <a:r>
              <a:rPr lang="ru-RU" sz="2800" u="sng">
                <a:solidFill>
                  <a:schemeClr val="bg1"/>
                </a:solidFill>
              </a:rPr>
              <a:t>Настойчивость.</a:t>
            </a:r>
            <a:endParaRPr lang="ru-RU" sz="2800">
              <a:solidFill>
                <a:schemeClr val="bg1"/>
              </a:solidFill>
            </a:endParaRP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2800" b="1">
                <a:solidFill>
                  <a:schemeClr val="bg1"/>
                </a:solidFill>
              </a:rPr>
              <a:t>6-е  условие</a:t>
            </a:r>
            <a:r>
              <a:rPr lang="ru-RU" sz="2800">
                <a:solidFill>
                  <a:schemeClr val="bg1"/>
                </a:solidFill>
              </a:rPr>
              <a:t>  </a:t>
            </a:r>
            <a:r>
              <a:rPr lang="ru-RU" sz="2800" b="1">
                <a:solidFill>
                  <a:schemeClr val="bg1"/>
                </a:solidFill>
              </a:rPr>
              <a:t>-  </a:t>
            </a:r>
            <a:r>
              <a:rPr lang="ru-RU" sz="2400" b="1" u="sng">
                <a:solidFill>
                  <a:schemeClr val="bg1"/>
                </a:solidFill>
              </a:rPr>
              <a:t>ПРОЩАЙТЕ</a:t>
            </a:r>
            <a:r>
              <a:rPr lang="ru-RU" sz="2400">
                <a:solidFill>
                  <a:schemeClr val="bg1"/>
                </a:solidFill>
              </a:rPr>
              <a:t>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2800" b="1">
                <a:solidFill>
                  <a:schemeClr val="bg1"/>
                </a:solidFill>
              </a:rPr>
              <a:t>7-е  условие  -  </a:t>
            </a:r>
            <a:r>
              <a:rPr lang="ru-RU" sz="2400" b="1" u="sng">
                <a:solidFill>
                  <a:schemeClr val="bg1"/>
                </a:solidFill>
              </a:rPr>
              <a:t>ПОСЛУШАНИЕ  ВОЛЕ  БОЖЬЕЙ</a:t>
            </a:r>
            <a:r>
              <a:rPr lang="ru-RU" sz="2800" b="1" u="sng">
                <a:solidFill>
                  <a:schemeClr val="bg1"/>
                </a:solidFill>
              </a:rPr>
              <a:t> </a:t>
            </a:r>
            <a:endParaRPr lang="ru-RU" sz="2800">
              <a:solidFill>
                <a:schemeClr val="bg1"/>
              </a:solidFill>
            </a:endParaRP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2800" b="1">
                <a:solidFill>
                  <a:schemeClr val="bg1"/>
                </a:solidFill>
              </a:rPr>
              <a:t>8-е  условие  -  </a:t>
            </a:r>
            <a:r>
              <a:rPr lang="ru-RU" sz="2400" b="1" u="sng">
                <a:solidFill>
                  <a:schemeClr val="bg1"/>
                </a:solidFill>
              </a:rPr>
              <a:t>ПРОСИТЬ</a:t>
            </a:r>
            <a:r>
              <a:rPr lang="ru-RU" sz="2800" b="1" u="sng">
                <a:solidFill>
                  <a:schemeClr val="bg1"/>
                </a:solidFill>
              </a:rPr>
              <a:t>  </a:t>
            </a:r>
            <a:r>
              <a:rPr lang="ru-RU" sz="2800" u="sng">
                <a:solidFill>
                  <a:schemeClr val="bg1"/>
                </a:solidFill>
              </a:rPr>
              <a:t>по воле  Б</a:t>
            </a:r>
            <a:r>
              <a:rPr lang="ru-RU" sz="2400" u="sng">
                <a:solidFill>
                  <a:schemeClr val="bg1"/>
                </a:solidFill>
              </a:rPr>
              <a:t>ОГА</a:t>
            </a:r>
            <a:r>
              <a:rPr lang="ru-RU" sz="2400" b="1" u="sng">
                <a:solidFill>
                  <a:schemeClr val="bg1"/>
                </a:solidFill>
              </a:rPr>
              <a:t>.</a:t>
            </a:r>
            <a:r>
              <a:rPr lang="ru-RU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7344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35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009GIR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24400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334000" y="609600"/>
            <a:ext cx="3065463" cy="13208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Заученные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Молитвы…</a:t>
            </a:r>
          </a:p>
        </p:txBody>
      </p:sp>
      <p:sp>
        <p:nvSpPr>
          <p:cNvPr id="5120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36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43400" y="1905000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Когда  мы  знаем  наизусть  слова  молитвы,  мы  можем  отвлекаться.</a:t>
            </a:r>
          </a:p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Молимся об одном  -  думаем о </a:t>
            </a:r>
            <a:r>
              <a:rPr lang="en-US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другом.</a:t>
            </a:r>
          </a:p>
          <a:p>
            <a:pPr marL="457200" indent="-45720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заученной молитве  мы  не  можем  высказать  своих проблем и переживаний, не  выскажем  боли, не  выразим того,  что  тревожит  нашу  душу.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person00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6624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37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009GIR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4648200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4876800" y="304800"/>
            <a:ext cx="3886200" cy="132080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Произвольная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Молитва…</a:t>
            </a:r>
          </a:p>
        </p:txBody>
      </p:sp>
      <p:sp>
        <p:nvSpPr>
          <p:cNvPr id="83968" name="WordArt 1024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38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343400" y="1981200"/>
            <a:ext cx="4572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636838" algn="ctr"/>
                <a:tab pos="5273675" algn="r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В молитве мы открываем наше сердце Богу как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другу.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636838" algn="ctr"/>
                <a:tab pos="5273675" algn="r"/>
              </a:tabLst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636838" algn="ctr"/>
                <a:tab pos="5273675" algn="r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Мы  сосредоточены  на  мыслях, которые  выражаем  в  словах.  Отсутствует безразличие.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636838" algn="ctr"/>
                <a:tab pos="5273675" algn="r"/>
              </a:tabLst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636838" algn="ctr"/>
                <a:tab pos="5273675" algn="r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Мы  просим о том, что тревожит нас, о чём переживаем.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Rus070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685800" y="3962400"/>
            <a:ext cx="77724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«А утром, встав весьма рано,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вышел и удалился в пустынное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место, и там молился».       (Мар.1:35)             </a:t>
            </a:r>
          </a:p>
        </p:txBody>
      </p:sp>
      <p:sp>
        <p:nvSpPr>
          <p:cNvPr id="84992" name="WordArt 1024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39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christ00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2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40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waters_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67587" name="Picture 3" descr="invit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0"/>
            <a:ext cx="3352800" cy="6858000"/>
          </a:xfrm>
          <a:prstGeom prst="rect">
            <a:avLst/>
          </a:prstGeom>
          <a:noFill/>
        </p:spPr>
      </p:pic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228600" y="457200"/>
            <a:ext cx="5462588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C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«И вот Я с тобою,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C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сохраню тебя 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C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везде, куда ты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C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ни пойдешь; 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C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Я не оставлю тебя».</a:t>
            </a: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C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  <a:p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C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Быт 28:15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C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86016" name="WordArt 1024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41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moutains_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solidFill>
            <a:srgbClr val="00CCFF">
              <a:alpha val="47000"/>
            </a:srgbClr>
          </a:solidFill>
        </p:spPr>
      </p:pic>
      <p:pic>
        <p:nvPicPr>
          <p:cNvPr id="71683" name="Picture 3" descr="invit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352800" cy="6858000"/>
          </a:xfrm>
          <a:prstGeom prst="rect">
            <a:avLst/>
          </a:prstGeom>
          <a:noFill/>
        </p:spPr>
      </p:pic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3352800" y="558800"/>
            <a:ext cx="57912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rgbClr val="C00000">
                      <a:alpha val="4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«Возложи на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rgbClr val="C00000">
                      <a:alpha val="4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Господа заботы твои,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rgbClr val="C00000">
                      <a:alpha val="4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Он поддержит тебя.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rgbClr val="C00000">
                      <a:alpha val="4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Никогда не даст Он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rgbClr val="C00000">
                      <a:alpha val="4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поколебаться праведнику».     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rgbClr val="C00000">
                      <a:alpha val="4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36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rgbClr val="C00000">
                      <a:alpha val="4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Псалтирь 54:23</a:t>
            </a: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rgbClr val="C00000">
                      <a:alpha val="4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</p:txBody>
      </p:sp>
      <p:sp>
        <p:nvSpPr>
          <p:cNvPr id="87040" name="WordArt 1024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42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Mih\Рабочий стол\Capture\Bitmap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5" name="Picture 5" descr="waters_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66567" name="Picture 7" descr="invit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0"/>
            <a:ext cx="3352800" cy="6858000"/>
          </a:xfrm>
          <a:prstGeom prst="rect">
            <a:avLst/>
          </a:prstGeom>
          <a:noFill/>
        </p:spPr>
      </p:pic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363538" y="519113"/>
            <a:ext cx="540244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«Так говорит Господь: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не бойся, ибо Я искупил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тебя, назвал тебя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по имени твоему;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ты Мой.</a:t>
            </a:r>
          </a:p>
        </p:txBody>
      </p:sp>
      <p:sp>
        <p:nvSpPr>
          <p:cNvPr id="66560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43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PA1001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0" y="1319213"/>
            <a:ext cx="9144000" cy="4486275"/>
          </a:xfrm>
          <a:prstGeom prst="rect">
            <a:avLst/>
          </a:prstGeom>
          <a:solidFill>
            <a:srgbClr val="333333">
              <a:alpha val="19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Будешь ли переходить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через воды, Я с тобою,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через реки ли, они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не потопят тебя;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пойдешь ли через огонь,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не обожжешься,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пламя не опалит тебя».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Исаия 43:1,2</a:t>
            </a:r>
          </a:p>
        </p:txBody>
      </p:sp>
      <p:sp>
        <p:nvSpPr>
          <p:cNvPr id="88064" name="WordArt 1024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44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moutains_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solidFill>
            <a:srgbClr val="FFFFFF">
              <a:alpha val="57001"/>
            </a:srgbClr>
          </a:solidFill>
        </p:spPr>
      </p:pic>
      <p:pic>
        <p:nvPicPr>
          <p:cNvPr id="70661" name="Picture 5" descr="invit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352800" cy="6858000"/>
          </a:xfrm>
          <a:prstGeom prst="rect">
            <a:avLst/>
          </a:prstGeom>
          <a:noFill/>
        </p:spPr>
      </p:pic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3352800" y="2514600"/>
            <a:ext cx="57912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dirty="0">
                <a:solidFill>
                  <a:schemeClr val="bg1"/>
                </a:solidFill>
              </a:rPr>
              <a:t> </a:t>
            </a: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«Ибо Ангелам Своим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заповедает о тебе –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охранять тебя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 всех путях твоих».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Псалтирь  90:11</a:t>
            </a: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70656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45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PA1001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842963" y="1712913"/>
            <a:ext cx="7446910" cy="3477875"/>
          </a:xfrm>
          <a:prstGeom prst="rect">
            <a:avLst/>
          </a:prstGeom>
          <a:solidFill>
            <a:srgbClr val="006600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«Близок Господь ко всем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Призывающим  Его,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ко всем призывающим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Его в истине».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Псалтирь 144:18</a:t>
            </a:r>
          </a:p>
        </p:txBody>
      </p:sp>
      <p:sp>
        <p:nvSpPr>
          <p:cNvPr id="75776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46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PA1001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1" y="1862138"/>
            <a:ext cx="9299026" cy="3170099"/>
          </a:xfrm>
          <a:prstGeom prst="rect">
            <a:avLst/>
          </a:prstGeom>
          <a:solidFill>
            <a:srgbClr val="000099">
              <a:alpha val="6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«Ибо Я Господь, Бог твой;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держу тебя за правую руку твою,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говорю тебе: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«не бойся, Я помогаю тебе».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Исаия  41:13</a:t>
            </a:r>
          </a:p>
        </p:txBody>
      </p:sp>
      <p:sp>
        <p:nvSpPr>
          <p:cNvPr id="76800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47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moutains_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solidFill>
            <a:srgbClr val="FFFFFF">
              <a:alpha val="57001"/>
            </a:srgbClr>
          </a:solidFill>
        </p:spPr>
      </p:pic>
      <p:pic>
        <p:nvPicPr>
          <p:cNvPr id="78851" name="Picture 3" descr="invit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352800" cy="6858000"/>
          </a:xfrm>
          <a:prstGeom prst="rect">
            <a:avLst/>
          </a:prstGeom>
          <a:noFill/>
        </p:spPr>
      </p:pic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3352800" y="457200"/>
            <a:ext cx="5791200" cy="5584825"/>
          </a:xfrm>
          <a:prstGeom prst="rect">
            <a:avLst/>
          </a:prstGeom>
          <a:solidFill>
            <a:srgbClr val="0033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«Не бойся,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ибо Я с тобою;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не смущайся,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ибо Я Бог твой;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Я укреплю тебя,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помогу тебе,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и поддержу тебя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десницею правды Моей».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Исаия  41:10</a:t>
            </a:r>
            <a:r>
              <a:rPr lang="ru-RU" sz="3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9088" name="WordArt 1024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48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PA1802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527050" y="746125"/>
            <a:ext cx="792956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«Господь - хранитель твой;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Господь - сень твоя с правой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руки твоей.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Днем солнце не поразит тебя,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ни луна ночью».</a:t>
            </a:r>
          </a:p>
        </p:txBody>
      </p:sp>
      <p:sp>
        <p:nvSpPr>
          <p:cNvPr id="90112" name="WordArt 1024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49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7" name="Picture 5" descr="PA1802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1143000" y="609600"/>
            <a:ext cx="67881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«Господь сохранит тебя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от всякого зла; сохранит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душу твою Господь.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Господь будет охранять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выхождение твое и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вхождение твое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отныне и вовек».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Псалтирь 120:5-8</a:t>
            </a:r>
          </a:p>
        </p:txBody>
      </p:sp>
      <p:sp>
        <p:nvSpPr>
          <p:cNvPr id="79872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50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 descr="Je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86400" cy="486092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5847" name="Picture 7" descr="3107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1752600"/>
            <a:ext cx="3627437" cy="48768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1136" name="WordArt 1024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51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Slajdy i klipi (E)\v_Paznoe\Jesus\0505067X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786050" y="1071546"/>
            <a:ext cx="5715040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0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  <a:latin typeface="a_AlternaBrk" pitchFamily="34" charset="-52"/>
              </a:rPr>
              <a:t>В сльозах приходжу 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40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  <a:latin typeface="a_AlternaBrk" pitchFamily="34" charset="-52"/>
              </a:rPr>
              <a:t>я до Тебе</a:t>
            </a:r>
            <a:endParaRPr lang="ru-RU" sz="4000" b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Mih\Рабочий стол\Capture\Bitmap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В сльозах прихожу я до Тебе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Picture 2" descr="D:\Slajdy i klipi (E)\v_Paznoe\Jesus\0505067X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643042" y="1071546"/>
            <a:ext cx="7886728" cy="28146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/>
            </a:r>
            <a:br>
              <a:rPr kumimoji="0" lang="uk-UA" sz="4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</a:br>
            <a:r>
              <a:rPr kumimoji="0" lang="uk-UA" sz="4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/>
            </a:r>
            <a:br>
              <a:rPr kumimoji="0" lang="uk-UA" sz="4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</a:br>
            <a:r>
              <a:rPr kumimoji="0" lang="uk-UA" sz="4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/>
            </a:r>
            <a:br>
              <a:rPr kumimoji="0" lang="uk-UA" sz="4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</a:br>
            <a:r>
              <a:rPr kumimoji="0" lang="uk-UA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>В сльозах приходжу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>я до Тебе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/>
            </a:r>
            <a:br>
              <a:rPr kumimoji="0" lang="ru-RU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</a:br>
            <a:r>
              <a:rPr kumimoji="0" lang="uk-UA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>Всесильний Батьку дорогий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/>
            </a:r>
            <a:br>
              <a:rPr kumimoji="0" lang="ru-RU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</a:br>
            <a:r>
              <a:rPr kumimoji="0" lang="uk-UA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>О пригорни мене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> до Себе</a:t>
            </a:r>
            <a:r>
              <a:rPr kumimoji="0" lang="ru-RU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/>
            </a:r>
            <a:br>
              <a:rPr kumimoji="0" lang="ru-RU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</a:br>
            <a:r>
              <a:rPr kumimoji="0" lang="uk-UA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>Дай радість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>Ти душі моїй</a:t>
            </a:r>
            <a:r>
              <a:rPr kumimoji="0" lang="ru-RU" sz="4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  <a:t/>
            </a:r>
            <a:br>
              <a:rPr kumimoji="0" lang="ru-RU" sz="4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_AlternaBrk" pitchFamily="34" charset="-52"/>
                <a:ea typeface="+mj-ea"/>
                <a:cs typeface="+mj-cs"/>
              </a:rPr>
            </a:br>
            <a:endParaRPr kumimoji="0" lang="ru-RU" sz="48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_AlternaBrk" pitchFamily="34" charset="-52"/>
              <a:ea typeface="+mj-ea"/>
              <a:cs typeface="+mj-cs"/>
            </a:endParaRPr>
          </a:p>
        </p:txBody>
      </p:sp>
      <p:pic>
        <p:nvPicPr>
          <p:cNvPr id="10" name="В сльозах прихожу я до Тебе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numSld="77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1285860"/>
            <a:ext cx="6429420" cy="422593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Нехай же буде </a:t>
            </a:r>
            <a: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 </a:t>
            </a:r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воля</a:t>
            </a:r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Нехай святиться </a:t>
            </a:r>
            <a: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ім’я </a:t>
            </a:r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Твоє</a:t>
            </a:r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Нехай же </a:t>
            </a:r>
            <a: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буде</a:t>
            </a:r>
            <a:b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 воля</a:t>
            </a:r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 , </a:t>
            </a:r>
            <a:r>
              <a:rPr lang="uk-UA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</a:t>
            </a:r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…</a:t>
            </a:r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Picture 2" descr="D:\Мои документы\Еванг программа\разное!\prayer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6544"/>
          <a:stretch>
            <a:fillRect/>
          </a:stretch>
        </p:blipFill>
        <p:spPr bwMode="auto">
          <a:xfrm>
            <a:off x="285720" y="1571612"/>
            <a:ext cx="3116098" cy="35004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442915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Коли </a:t>
            </a:r>
            <a: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сльоза</a:t>
            </a:r>
            <a:b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туманить око</a:t>
            </a:r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А серце плаче і щемить,</a:t>
            </a:r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Тоді душа моя так хоче</a:t>
            </a:r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Тебе побачити в ту мить</a:t>
            </a:r>
            <a: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.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9218" name="Picture 2" descr="http://img0.liveinternet.ru/images/attach/b/3/20/390/20390549_Slez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51611" cy="327977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08" y="990600"/>
            <a:ext cx="6000792" cy="558325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Нехай же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буде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 воля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Нехай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святиться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ім’я Твоє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Нехай же буде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 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воля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 , </a:t>
            </a:r>
            <a:r>
              <a:rPr lang="uk-UA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…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194" name="Picture 2" descr="D:\Мои документы\Еванг программа\разное!\pray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2971800" cy="3111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286124"/>
            <a:ext cx="8229600" cy="378621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Як часто душу огортають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Тяжкі сумніви у житті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Та Ти мені допомагаєш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Все далі, </a:t>
            </a:r>
            <a:r>
              <a:rPr lang="uk-UA" sz="4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далі</a:t>
            </a: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йти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…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169" name="Picture 1" descr="D:\Мои документы\Еванг программа\разное!\колос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52"/>
            <a:ext cx="5381620" cy="356532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286124"/>
            <a:ext cx="55656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Пр.</a:t>
            </a:r>
            <a:endParaRPr lang="ru-RU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85794"/>
            <a:ext cx="5786478" cy="572613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Нехай же </a:t>
            </a:r>
            <a:r>
              <a:rPr lang="uk-UA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буде</a:t>
            </a:r>
            <a:br>
              <a:rPr lang="uk-UA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 воля</a:t>
            </a:r>
            <a:r>
              <a:rPr lang="ru-RU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Нехай </a:t>
            </a:r>
            <a:r>
              <a:rPr lang="uk-UA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святиться</a:t>
            </a:r>
            <a:br>
              <a:rPr lang="uk-UA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ім’я Твоє</a:t>
            </a:r>
            <a:r>
              <a:rPr lang="ru-RU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Нехай же буде </a:t>
            </a:r>
            <a:r>
              <a:rPr lang="uk-UA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uk-UA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 </a:t>
            </a:r>
            <a:r>
              <a:rPr lang="uk-UA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воля</a:t>
            </a:r>
            <a:r>
              <a:rPr lang="ru-RU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 , </a:t>
            </a:r>
            <a:r>
              <a:rPr lang="uk-UA" b="1" spc="50" dirty="0" err="1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Твоя</a:t>
            </a:r>
            <a:r>
              <a:rPr lang="uk-UA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…</a:t>
            </a:r>
            <a:r>
              <a:rPr lang="ru-RU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endParaRPr lang="ru-RU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Picture 3" descr="D:\Slajdy i klipi (E)\Графіка АСД\Christian_Picture\GirlPraying.jpg"/>
          <p:cNvPicPr>
            <a:picLocks noChangeAspect="1" noChangeArrowheads="1"/>
          </p:cNvPicPr>
          <p:nvPr/>
        </p:nvPicPr>
        <p:blipFill>
          <a:blip r:embed="rId2"/>
          <a:srcRect l="6059" t="11234" r="3051" b="11733"/>
          <a:stretch>
            <a:fillRect/>
          </a:stretch>
        </p:blipFill>
        <p:spPr bwMode="auto">
          <a:xfrm>
            <a:off x="5786446" y="1285860"/>
            <a:ext cx="321471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D:\Slajdy i klipi (E)\v_Paznoe\Jesus\0510014X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914400" y="3214686"/>
            <a:ext cx="8229600" cy="34004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    </a:t>
            </a:r>
            <a:r>
              <a:rPr kumimoji="0" lang="ru-RU" sz="4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Нехай душа моя</a:t>
            </a:r>
            <a:r>
              <a:rPr kumimoji="0" lang="uk-UA" sz="4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 співає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    А серце рветься в небеса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    Тебе я Боже прославляю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    За чудні </a:t>
            </a:r>
            <a:r>
              <a:rPr kumimoji="0" lang="uk-UA" sz="4000" b="1" i="0" u="none" strike="noStrike" kern="1200" spc="50" normalizeH="0" baseline="0" noProof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дивнії</a:t>
            </a:r>
            <a:r>
              <a:rPr kumimoji="0" lang="uk-UA" sz="40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 діла…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V-22-0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Mih\Рабочий стол\Capture\Bitmap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D:\Папка Михаила\Центральная Конференция\Глобальная Миссия\РЕКЛАМА\Библ. ист. в совр. мире\09_AfishaА2_.jpg"/>
          <p:cNvPicPr>
            <a:picLocks noChangeAspect="1" noChangeArrowheads="1"/>
          </p:cNvPicPr>
          <p:nvPr/>
        </p:nvPicPr>
        <p:blipFill>
          <a:blip r:embed="rId2"/>
          <a:srcRect r="1265" b="53760"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2" descr="D:\Папка Михаила\Центральная Конференция\Глобальная Миссия\РЕКЛАМА\Библ. ист. в совр. мире\09_kalend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4429125"/>
            <a:ext cx="1571625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042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9331" name="Picture 3" descr="pl,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9332" name="WordArt 4"/>
          <p:cNvSpPr>
            <a:spLocks noChangeArrowheads="1" noChangeShapeType="1" noTextEdit="1"/>
          </p:cNvSpPr>
          <p:nvPr/>
        </p:nvSpPr>
        <p:spPr bwMode="auto">
          <a:xfrm>
            <a:off x="838200" y="0"/>
            <a:ext cx="7932738" cy="29432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9903"/>
              </a:avLst>
            </a:prstTxWarp>
          </a:bodyPr>
          <a:lstStyle/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6600"/>
                  </a:gs>
                  <a:gs pos="100000">
                    <a:srgbClr val="FFCC00"/>
                  </a:gs>
                </a:gsLst>
                <a:path path="rect">
                  <a:fillToRect l="50000" t="50000" r="50000" b="50000"/>
                </a:path>
              </a:gradFill>
              <a:latin typeface="Monotype Corsiva"/>
            </a:endParaRP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100000">
                      <a:srgbClr val="FFCC00"/>
                    </a:gs>
                  </a:gsLst>
                  <a:path path="rect">
                    <a:fillToRect l="50000" t="50000" r="50000" b="50000"/>
                  </a:path>
                </a:gradFill>
                <a:latin typeface="Monotype Corsiva"/>
              </a:rPr>
              <a:t>"Семья открывает двери"</a:t>
            </a:r>
          </a:p>
        </p:txBody>
      </p:sp>
      <p:pic>
        <p:nvPicPr>
          <p:cNvPr id="99333" name="Picture 5" descr="Untitled-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12775" y="2492375"/>
            <a:ext cx="9478963" cy="7107238"/>
          </a:xfrm>
          <a:prstGeom prst="rect">
            <a:avLst/>
          </a:prstGeom>
          <a:noFill/>
        </p:spPr>
      </p:pic>
      <p:sp>
        <p:nvSpPr>
          <p:cNvPr id="99334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743200" y="4876800"/>
            <a:ext cx="3729038" cy="16764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навстречу любви.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0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animBg="1"/>
      <p:bldP spid="993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187450" y="6165850"/>
            <a:ext cx="184150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bIns="0" anchor="ctr">
            <a:spAutoFit/>
          </a:bodyPr>
          <a:lstStyle/>
          <a:p>
            <a:endParaRPr lang="ru-RU" sz="2000" b="1"/>
          </a:p>
          <a:p>
            <a:pPr eaLnBrk="0" hangingPunct="0"/>
            <a:endParaRPr lang="ru-RU" sz="2000">
              <a:latin typeface="Arial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401763" y="1408113"/>
            <a:ext cx="6915150" cy="4613275"/>
          </a:xfrm>
          <a:noFill/>
          <a:ln/>
        </p:spPr>
      </p:pic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323850" y="152400"/>
            <a:ext cx="88201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Почему мужчины и </a:t>
            </a:r>
          </a:p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женщины такие разные?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 descr="Крупная сетка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pattFill prst="lgGrid">
            <a:fgClr>
              <a:srgbClr val="DDDDDD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800">
              <a:latin typeface="Arial" charset="0"/>
            </a:endParaRPr>
          </a:p>
        </p:txBody>
      </p:sp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304800" y="4114800"/>
            <a:ext cx="184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FFFF"/>
            </a:outerShdw>
          </a:effectLst>
        </p:spPr>
        <p:txBody>
          <a:bodyPr wrap="none">
            <a:spAutoFit/>
          </a:bodyPr>
          <a:lstStyle/>
          <a:p>
            <a:endParaRPr lang="en-US" sz="3200" b="1">
              <a:solidFill>
                <a:srgbClr val="CC3300"/>
              </a:solidFill>
              <a:latin typeface="Arial" charset="0"/>
            </a:endParaRPr>
          </a:p>
          <a:p>
            <a:endParaRPr lang="en-US" sz="1800">
              <a:latin typeface="Arial" charset="0"/>
            </a:endParaRP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381000" y="45720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 </a:t>
            </a:r>
            <a:endParaRPr lang="en-US" sz="3200" b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228600" y="1698625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FFFF"/>
            </a:outerShdw>
          </a:effectLst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 </a:t>
            </a:r>
            <a:endParaRPr lang="en-US" sz="1800" b="1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685800" y="3114675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CC"/>
            </a:outerShdw>
          </a:effec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0066"/>
                </a:solidFill>
                <a:latin typeface="Arial" charset="0"/>
              </a:rPr>
              <a:t> </a:t>
            </a:r>
            <a:endParaRPr lang="en-US" sz="3200" b="1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0359" name="Text Box 7"/>
          <p:cNvSpPr txBox="1">
            <a:spLocks noChangeArrowheads="1"/>
          </p:cNvSpPr>
          <p:nvPr/>
        </p:nvSpPr>
        <p:spPr bwMode="auto">
          <a:xfrm>
            <a:off x="225425" y="381000"/>
            <a:ext cx="87693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FFFF"/>
            </a:outerShdw>
          </a:effec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CC"/>
                </a:solidFill>
                <a:latin typeface="Arial" charset="0"/>
              </a:rPr>
              <a:t>Преподаватель словесности дала задание</a:t>
            </a:r>
          </a:p>
          <a:p>
            <a:r>
              <a:rPr lang="en-US" sz="2800" b="1">
                <a:solidFill>
                  <a:srgbClr val="0000CC"/>
                </a:solidFill>
                <a:latin typeface="Arial" charset="0"/>
              </a:rPr>
              <a:t>детям. Она написала на доске одно выс-</a:t>
            </a:r>
          </a:p>
          <a:p>
            <a:r>
              <a:rPr lang="en-US" sz="2800" b="1">
                <a:solidFill>
                  <a:srgbClr val="0000CC"/>
                </a:solidFill>
                <a:latin typeface="Arial" charset="0"/>
              </a:rPr>
              <a:t>казывание и попросила их расставить </a:t>
            </a:r>
          </a:p>
          <a:p>
            <a:r>
              <a:rPr lang="en-US" sz="2800" b="1">
                <a:solidFill>
                  <a:srgbClr val="0000CC"/>
                </a:solidFill>
                <a:latin typeface="Arial" charset="0"/>
              </a:rPr>
              <a:t>знаки препинания. Предложение было</a:t>
            </a:r>
          </a:p>
          <a:p>
            <a:r>
              <a:rPr lang="en-US" sz="2800" b="1">
                <a:solidFill>
                  <a:srgbClr val="0000CC"/>
                </a:solidFill>
                <a:latin typeface="Arial" charset="0"/>
              </a:rPr>
              <a:t>таким: “Женщина идеал мужчины”.</a:t>
            </a:r>
            <a:endParaRPr lang="en-US" sz="4000" b="1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100360" name="Text Box 8"/>
          <p:cNvSpPr txBox="1">
            <a:spLocks noChangeArrowheads="1"/>
          </p:cNvSpPr>
          <p:nvPr/>
        </p:nvSpPr>
        <p:spPr bwMode="auto">
          <a:xfrm>
            <a:off x="381000" y="3429000"/>
            <a:ext cx="1784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FFFF"/>
            </a:outerShdw>
          </a:effec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0000CC"/>
                </a:solidFill>
                <a:latin typeface="Arial" charset="0"/>
              </a:rPr>
              <a:t>Девушки:</a:t>
            </a:r>
          </a:p>
        </p:txBody>
      </p:sp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381000" y="4191000"/>
            <a:ext cx="1590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FFFF"/>
            </a:outerShdw>
          </a:effec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0000CC"/>
                </a:solidFill>
                <a:latin typeface="Arial" charset="0"/>
              </a:rPr>
              <a:t>Юноши:</a:t>
            </a:r>
          </a:p>
        </p:txBody>
      </p:sp>
      <p:sp>
        <p:nvSpPr>
          <p:cNvPr id="100362" name="Text Box 10"/>
          <p:cNvSpPr txBox="1">
            <a:spLocks noChangeArrowheads="1"/>
          </p:cNvSpPr>
          <p:nvPr/>
        </p:nvSpPr>
        <p:spPr bwMode="auto">
          <a:xfrm>
            <a:off x="2498725" y="3222625"/>
            <a:ext cx="561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FFFF"/>
            </a:outerShdw>
          </a:effec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Arial" charset="0"/>
              </a:rPr>
              <a:t>Женщина</a:t>
            </a:r>
            <a:r>
              <a:rPr lang="en-US" sz="3600" b="1">
                <a:solidFill>
                  <a:srgbClr val="3366CC"/>
                </a:solidFill>
                <a:latin typeface="Arial" charset="0"/>
              </a:rPr>
              <a:t> </a:t>
            </a:r>
            <a:r>
              <a:rPr lang="en-US" sz="2800" b="1">
                <a:solidFill>
                  <a:srgbClr val="3366CC"/>
                </a:solidFill>
                <a:latin typeface="Arial" charset="0"/>
              </a:rPr>
              <a:t>- идеал мужчины!</a:t>
            </a:r>
          </a:p>
        </p:txBody>
      </p:sp>
      <p:sp>
        <p:nvSpPr>
          <p:cNvPr id="100363" name="Text Box 11"/>
          <p:cNvSpPr txBox="1">
            <a:spLocks noChangeArrowheads="1"/>
          </p:cNvSpPr>
          <p:nvPr/>
        </p:nvSpPr>
        <p:spPr bwMode="auto">
          <a:xfrm>
            <a:off x="2286000" y="4016375"/>
            <a:ext cx="5810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FFFF"/>
            </a:outerShdw>
          </a:effec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3366CC"/>
                </a:solidFill>
                <a:latin typeface="Arial" charset="0"/>
              </a:rPr>
              <a:t>Женщина! Идеал - </a:t>
            </a:r>
            <a:r>
              <a:rPr lang="ru-RU" sz="3600" b="1">
                <a:solidFill>
                  <a:srgbClr val="FF0000"/>
                </a:solidFill>
                <a:latin typeface="Arial" charset="0"/>
              </a:rPr>
              <a:t>М</a:t>
            </a:r>
            <a:r>
              <a:rPr lang="en-US" sz="3600" b="1">
                <a:solidFill>
                  <a:srgbClr val="FF0000"/>
                </a:solidFill>
                <a:latin typeface="Arial" charset="0"/>
              </a:rPr>
              <a:t>ужчины!</a:t>
            </a:r>
          </a:p>
        </p:txBody>
      </p:sp>
      <p:sp>
        <p:nvSpPr>
          <p:cNvPr id="100364" name="WordArt 12"/>
          <p:cNvSpPr>
            <a:spLocks noChangeArrowheads="1" noChangeShapeType="1" noTextEdit="1"/>
          </p:cNvSpPr>
          <p:nvPr/>
        </p:nvSpPr>
        <p:spPr bwMode="auto">
          <a:xfrm>
            <a:off x="457200" y="4953000"/>
            <a:ext cx="8001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25724" dir="2700000" algn="ctr" rotWithShape="0">
                    <a:srgbClr val="3399FF"/>
                  </a:outerShdw>
                </a:effectLst>
                <a:latin typeface="Impact"/>
              </a:rPr>
              <a:t>Кто из них прав?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0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00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0" grpId="0" build="p" autoUpdateAnimBg="0"/>
      <p:bldP spid="100361" grpId="0" build="p" autoUpdateAnimBg="0"/>
      <p:bldP spid="100362" grpId="0" autoUpdateAnimBg="0"/>
      <p:bldP spid="100363" grpId="0" autoUpdateAnimBg="0"/>
      <p:bldP spid="10036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0"/>
            <a:ext cx="9540875" cy="7046913"/>
          </a:xfrm>
          <a:prstGeom prst="rect">
            <a:avLst/>
          </a:prstGeom>
          <a:noFill/>
        </p:spPr>
      </p:pic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395288" y="333375"/>
            <a:ext cx="4608512" cy="588963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50000">
                <a:srgbClr val="000000">
                  <a:gamma/>
                  <a:tint val="0"/>
                  <a:invGamma/>
                </a:srgbClr>
              </a:gs>
              <a:gs pos="100000">
                <a:srgbClr val="000000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РАВНАЯ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 ЦЕННОСТЬ</a:t>
            </a:r>
            <a:endParaRPr lang="uk-UA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1835150" y="4524375"/>
            <a:ext cx="6121400" cy="579438"/>
          </a:xfrm>
          <a:prstGeom prst="rect">
            <a:avLst/>
          </a:prstGeom>
          <a:gradFill rotWithShape="1">
            <a:gsLst>
              <a:gs pos="0">
                <a:srgbClr val="FF0000">
                  <a:alpha val="53000"/>
                </a:srgbClr>
              </a:gs>
              <a:gs pos="100000">
                <a:srgbClr val="000408">
                  <a:alpha val="59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0" hangingPunct="0"/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</a:rPr>
              <a:t>РАЗНОЕ</a:t>
            </a:r>
            <a:r>
              <a:rPr lang="en-US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</a:rPr>
              <a:t> </a:t>
            </a: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</a:rPr>
              <a:t> ПРЕДНАЗНАЧЕНИЕ</a:t>
            </a:r>
            <a:endParaRPr lang="uk-UA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  <p:bldP spid="737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4659313" cy="4114800"/>
          </a:xfrm>
          <a:solidFill>
            <a:schemeClr val="accent1"/>
          </a:solidFill>
        </p:spPr>
        <p:txBody>
          <a:bodyPr/>
          <a:lstStyle/>
          <a:p>
            <a:r>
              <a:rPr lang="ru-RU" sz="2800" b="1">
                <a:solidFill>
                  <a:srgbClr val="003366"/>
                </a:solidFill>
              </a:rPr>
              <a:t>Мужчина родился, чтобы что-то сделать в этом мире</a:t>
            </a:r>
          </a:p>
          <a:p>
            <a:r>
              <a:rPr lang="ru-RU" sz="2800" b="1">
                <a:solidFill>
                  <a:srgbClr val="660033"/>
                </a:solidFill>
              </a:rPr>
              <a:t>Женщина, чтобы «свить гнездо» и выпустить из него «птенцов»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</a:t>
            </a:r>
            <a:endParaRPr lang="en-US" sz="2800"/>
          </a:p>
        </p:txBody>
      </p:sp>
      <p:graphicFrame>
        <p:nvGraphicFramePr>
          <p:cNvPr id="122883" name="Object 3"/>
          <p:cNvGraphicFramePr>
            <a:graphicFrameLocks noChangeAspect="1"/>
          </p:cNvGraphicFramePr>
          <p:nvPr>
            <p:ph sz="quarter" idx="2"/>
          </p:nvPr>
        </p:nvGraphicFramePr>
        <p:xfrm>
          <a:off x="5873750" y="2057400"/>
          <a:ext cx="2300288" cy="3733800"/>
        </p:xfrm>
        <a:graphic>
          <a:graphicData uri="http://schemas.openxmlformats.org/presentationml/2006/ole">
            <p:oleObj spid="_x0000_s1026" name="Clip" r:id="rId3" imgW="3848040" imgH="5478120" progId="MS_ClipArt_Gallery.2">
              <p:embed/>
            </p:oleObj>
          </a:graphicData>
        </a:graphic>
      </p:graphicFrame>
      <p:pic>
        <p:nvPicPr>
          <p:cNvPr id="122884" name="Picture 4" descr="479091"/>
          <p:cNvPicPr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3505200" y="4267200"/>
            <a:ext cx="3657600" cy="2286000"/>
          </a:xfrm>
          <a:noFill/>
          <a:ln>
            <a:solidFill>
              <a:schemeClr val="accent2"/>
            </a:solidFill>
          </a:ln>
        </p:spPr>
      </p:pic>
      <p:sp>
        <p:nvSpPr>
          <p:cNvPr id="122885" name="Rectangle 5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001000" cy="1524000"/>
          </a:xfrm>
          <a:solidFill>
            <a:schemeClr val="hlink"/>
          </a:solidFill>
          <a:ln>
            <a:solidFill>
              <a:schemeClr val="accent2"/>
            </a:solidFill>
          </a:ln>
        </p:spPr>
        <p:txBody>
          <a:bodyPr/>
          <a:lstStyle/>
          <a:p>
            <a:r>
              <a:rPr lang="ru-RU" sz="4000" b="0">
                <a:solidFill>
                  <a:srgbClr val="000066"/>
                </a:solidFill>
              </a:rPr>
              <a:t>Предназначение: для чего я родился?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ih\Рабочий стол\Capture\Bitmap-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Мимо текла ,текла  рек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026275" cy="1431925"/>
          </a:xfrm>
          <a:solidFill>
            <a:srgbClr val="336699"/>
          </a:solidFill>
          <a:ln>
            <a:solidFill>
              <a:schemeClr val="accent2"/>
            </a:solidFill>
          </a:ln>
        </p:spPr>
        <p:txBody>
          <a:bodyPr/>
          <a:lstStyle/>
          <a:p>
            <a:r>
              <a:rPr lang="ru-RU">
                <a:solidFill>
                  <a:srgbClr val="FFFF00"/>
                </a:solidFill>
              </a:rPr>
              <a:t>Т Е С Т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81200"/>
            <a:ext cx="4584700" cy="4114800"/>
          </a:xfrm>
          <a:solidFill>
            <a:srgbClr val="FFCC00"/>
          </a:solidFill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>
                <a:solidFill>
                  <a:schemeClr val="accent2"/>
                </a:solidFill>
              </a:rPr>
              <a:t>У кого больше:</a:t>
            </a:r>
          </a:p>
          <a:p>
            <a:pPr>
              <a:lnSpc>
                <a:spcPct val="80000"/>
              </a:lnSpc>
            </a:pPr>
            <a:r>
              <a:rPr lang="ru-RU" sz="2800" b="1">
                <a:solidFill>
                  <a:srgbClr val="6600FF"/>
                </a:solidFill>
              </a:rPr>
              <a:t>желудок, печень, почки, аппендикс?</a:t>
            </a:r>
          </a:p>
          <a:p>
            <a:pPr>
              <a:lnSpc>
                <a:spcPct val="80000"/>
              </a:lnSpc>
            </a:pPr>
            <a:r>
              <a:rPr lang="ru-RU" sz="2800" b="1">
                <a:solidFill>
                  <a:srgbClr val="6600FF"/>
                </a:solidFill>
              </a:rPr>
              <a:t> объем легких?</a:t>
            </a:r>
          </a:p>
          <a:p>
            <a:pPr>
              <a:lnSpc>
                <a:spcPct val="80000"/>
              </a:lnSpc>
            </a:pPr>
            <a:r>
              <a:rPr lang="ru-RU" sz="2800" b="1">
                <a:solidFill>
                  <a:srgbClr val="6600FF"/>
                </a:solidFill>
              </a:rPr>
              <a:t>красных кровяных телец?</a:t>
            </a:r>
          </a:p>
          <a:p>
            <a:pPr>
              <a:lnSpc>
                <a:spcPct val="80000"/>
              </a:lnSpc>
            </a:pPr>
            <a:r>
              <a:rPr lang="ru-RU" sz="2800" b="1">
                <a:solidFill>
                  <a:srgbClr val="6600FF"/>
                </a:solidFill>
              </a:rPr>
              <a:t>щитовидка?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>
                <a:solidFill>
                  <a:schemeClr val="accent2"/>
                </a:solidFill>
              </a:rPr>
              <a:t>Кто легче переносит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>
                <a:solidFill>
                  <a:schemeClr val="accent2"/>
                </a:solidFill>
              </a:rPr>
              <a:t>       высокую</a:t>
            </a:r>
            <a:r>
              <a:rPr lang="en-US" sz="2800" b="1">
                <a:solidFill>
                  <a:schemeClr val="accent2"/>
                </a:solidFill>
              </a:rPr>
              <a:t> t?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>
                <a:solidFill>
                  <a:schemeClr val="accent2"/>
                </a:solidFill>
              </a:rPr>
              <a:t>Кто живет дольше? </a:t>
            </a:r>
          </a:p>
        </p:txBody>
      </p:sp>
      <p:graphicFrame>
        <p:nvGraphicFramePr>
          <p:cNvPr id="105476" name="Object 4"/>
          <p:cNvGraphicFramePr>
            <a:graphicFrameLocks noChangeAspect="1"/>
          </p:cNvGraphicFramePr>
          <p:nvPr/>
        </p:nvGraphicFramePr>
        <p:xfrm>
          <a:off x="5486400" y="2362200"/>
          <a:ext cx="2895600" cy="3017838"/>
        </p:xfrm>
        <a:graphic>
          <a:graphicData uri="http://schemas.openxmlformats.org/presentationml/2006/ole">
            <p:oleObj spid="_x0000_s2050" name="Clip" r:id="rId3" imgW="1825920" imgH="1819080" progId="MS_ClipArt_Gallery.5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500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404813"/>
            <a:ext cx="6162675" cy="5400675"/>
          </a:xfrm>
          <a:prstGeom prst="rect">
            <a:avLst/>
          </a:prstGeom>
          <a:noFill/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116013" y="5934075"/>
            <a:ext cx="71358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>
            <a:spAutoFit/>
          </a:bodyPr>
          <a:lstStyle/>
          <a:p>
            <a:r>
              <a:rPr lang="ru-RU" sz="2800" b="1">
                <a:solidFill>
                  <a:srgbClr val="FFFF00"/>
                </a:solidFill>
                <a:latin typeface="Arial" charset="0"/>
                <a:ea typeface="Times New Roman" pitchFamily="18" charset="0"/>
                <a:cs typeface="Arial" charset="0"/>
              </a:rPr>
              <a:t>Эмоции и чувства   Логическое мышление</a:t>
            </a:r>
            <a:endParaRPr lang="ru-RU" sz="2000">
              <a:solidFill>
                <a:srgbClr val="FFFF00"/>
              </a:solidFill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219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88913"/>
            <a:ext cx="5876925" cy="5734050"/>
          </a:xfrm>
          <a:prstGeom prst="rect">
            <a:avLst/>
          </a:prstGeom>
          <a:noFill/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803275" y="5907088"/>
            <a:ext cx="804386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bIns="0" anchor="ctr">
            <a:spAutoFit/>
          </a:bodyPr>
          <a:lstStyle/>
          <a:p>
            <a:r>
              <a:rPr lang="ru-RU" sz="2800" b="1">
                <a:solidFill>
                  <a:srgbClr val="FFFF00"/>
                </a:solidFill>
                <a:latin typeface="Arial" charset="0"/>
                <a:cs typeface="Arial" charset="0"/>
              </a:rPr>
              <a:t>Логическое мышление   Эмоции и чувства   </a:t>
            </a:r>
          </a:p>
          <a:p>
            <a:pPr eaLnBrk="0" hangingPunct="0"/>
            <a:endParaRPr lang="ru-RU" sz="2000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ru-RU" sz="3600">
                <a:solidFill>
                  <a:srgbClr val="CC66FF"/>
                </a:solidFill>
              </a:rPr>
              <a:t>РАЗЛИЧИЯ СТРОЕНИЯ МОЗГА</a:t>
            </a:r>
            <a:endParaRPr lang="uk-UA" sz="3600">
              <a:solidFill>
                <a:srgbClr val="CC66FF"/>
              </a:solidFill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1916113"/>
            <a:ext cx="5689600" cy="48037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lv-LV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v-LV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2708" name="Picture 4" descr="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198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1988" name="Picture 1028" descr="00misto-vogn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58850" y="333375"/>
            <a:ext cx="8185150" cy="1439863"/>
          </a:xfrm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ru-RU" sz="2400">
                <a:solidFill>
                  <a:srgbClr val="FF99CC"/>
                </a:solidFill>
                <a:latin typeface="AGBenguiatCyr" pitchFamily="34" charset="0"/>
              </a:rPr>
              <a:t>У женщины, как хранительницы домашнего очага заложена в мозг программа позволяющая отчётливо видеть сектор по меньшей мере в 45  град. с каждой стороны головы.</a:t>
            </a:r>
            <a:endParaRPr lang="uk-UA" sz="2400">
              <a:solidFill>
                <a:srgbClr val="FF99CC"/>
              </a:solidFill>
              <a:latin typeface="AGBenguiatCyr" pitchFamily="34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6013" y="1844675"/>
            <a:ext cx="7488237" cy="2160588"/>
          </a:xfrm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r>
              <a:rPr lang="ru-RU" sz="2400" b="1">
                <a:solidFill>
                  <a:schemeClr val="accent2"/>
                </a:solidFill>
              </a:rPr>
              <a:t>Мозг  мужчины обеспечивает ему «туннельное» видение, что означает способность видеть чётко и ясно перед собой , но на большое расстояние, т.е. его глаза можно уподобить биноклю. </a:t>
            </a:r>
            <a:endParaRPr lang="uk-UA" sz="2400" b="1">
              <a:solidFill>
                <a:schemeClr val="accent2"/>
              </a:solidFill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1042988" y="45085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ru-RU" sz="4000" i="1">
              <a:effectLst>
                <a:outerShdw blurRad="38100" dist="38100" dir="2700000" algn="tl">
                  <a:srgbClr val="000000"/>
                </a:outerShdw>
              </a:effectLst>
              <a:latin typeface="Staccato222 BT" pitchFamily="66" charset="0"/>
            </a:endParaRPr>
          </a:p>
        </p:txBody>
      </p:sp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3733800"/>
            <a:ext cx="3629025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26" descr="Полотно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lv-LV" sz="1800">
              <a:latin typeface="Arial" charset="0"/>
            </a:endParaRPr>
          </a:p>
        </p:txBody>
      </p:sp>
      <p:sp>
        <p:nvSpPr>
          <p:cNvPr id="57347" name="Text Box 1027"/>
          <p:cNvSpPr txBox="1">
            <a:spLocks noChangeArrowheads="1"/>
          </p:cNvSpPr>
          <p:nvPr/>
        </p:nvSpPr>
        <p:spPr bwMode="auto">
          <a:xfrm>
            <a:off x="568325" y="228600"/>
            <a:ext cx="8004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009900"/>
                </a:solidFill>
                <a:latin typeface="Arial" charset="0"/>
              </a:rPr>
              <a:t>Решая проблемы, </a:t>
            </a:r>
            <a:r>
              <a:rPr lang="ru-RU" sz="2800" b="1">
                <a:solidFill>
                  <a:srgbClr val="009900"/>
                </a:solidFill>
                <a:latin typeface="Arial" charset="0"/>
              </a:rPr>
              <a:t>каждый</a:t>
            </a:r>
            <a:r>
              <a:rPr lang="en-US" sz="2800" b="1">
                <a:solidFill>
                  <a:srgbClr val="009900"/>
                </a:solidFill>
                <a:latin typeface="Arial" charset="0"/>
              </a:rPr>
              <a:t> долж</a:t>
            </a:r>
            <a:r>
              <a:rPr lang="ru-RU" sz="2800" b="1">
                <a:solidFill>
                  <a:srgbClr val="009900"/>
                </a:solidFill>
                <a:latin typeface="Arial" charset="0"/>
              </a:rPr>
              <a:t>ен</a:t>
            </a:r>
            <a:r>
              <a:rPr lang="en-US" sz="2800" b="1">
                <a:solidFill>
                  <a:srgbClr val="009900"/>
                </a:solidFill>
                <a:latin typeface="Arial" charset="0"/>
              </a:rPr>
              <a:t> помнить,</a:t>
            </a:r>
          </a:p>
          <a:p>
            <a:pPr algn="ctr"/>
            <a:r>
              <a:rPr lang="en-US" sz="2800" b="1">
                <a:solidFill>
                  <a:srgbClr val="009900"/>
                </a:solidFill>
                <a:latin typeface="Arial" charset="0"/>
              </a:rPr>
              <a:t>что </a:t>
            </a:r>
            <a:r>
              <a:rPr lang="ru-RU" sz="2800" b="1">
                <a:solidFill>
                  <a:srgbClr val="009900"/>
                </a:solidFill>
                <a:latin typeface="Arial" charset="0"/>
              </a:rPr>
              <a:t> и </a:t>
            </a:r>
            <a:r>
              <a:rPr lang="en-US" sz="2800" b="1">
                <a:solidFill>
                  <a:srgbClr val="009900"/>
                </a:solidFill>
                <a:latin typeface="Arial" charset="0"/>
              </a:rPr>
              <a:t>муж</a:t>
            </a:r>
            <a:r>
              <a:rPr lang="ru-RU" sz="2800" b="1">
                <a:solidFill>
                  <a:srgbClr val="009900"/>
                </a:solidFill>
                <a:latin typeface="Arial" charset="0"/>
              </a:rPr>
              <a:t>чины</a:t>
            </a:r>
            <a:r>
              <a:rPr lang="en-US" sz="2800" b="1">
                <a:solidFill>
                  <a:srgbClr val="009900"/>
                </a:solidFill>
                <a:latin typeface="Arial" charset="0"/>
              </a:rPr>
              <a:t> </a:t>
            </a:r>
            <a:r>
              <a:rPr lang="ru-RU" sz="2800" b="1">
                <a:solidFill>
                  <a:srgbClr val="009900"/>
                </a:solidFill>
                <a:latin typeface="Arial" charset="0"/>
              </a:rPr>
              <a:t> и женшины </a:t>
            </a:r>
            <a:r>
              <a:rPr lang="en-US" sz="2800" b="1">
                <a:solidFill>
                  <a:srgbClr val="009900"/>
                </a:solidFill>
                <a:latin typeface="Arial" charset="0"/>
              </a:rPr>
              <a:t>обычно </a:t>
            </a:r>
            <a:endParaRPr lang="ru-RU" sz="2800" b="1">
              <a:solidFill>
                <a:srgbClr val="009900"/>
              </a:solidFill>
              <a:latin typeface="Arial" charset="0"/>
            </a:endParaRPr>
          </a:p>
          <a:p>
            <a:pPr algn="ctr"/>
            <a:r>
              <a:rPr lang="en-US" sz="2800" b="1">
                <a:solidFill>
                  <a:srgbClr val="009900"/>
                </a:solidFill>
                <a:latin typeface="Arial" charset="0"/>
              </a:rPr>
              <a:t>принимают решения</a:t>
            </a:r>
            <a:r>
              <a:rPr lang="ru-RU" sz="2800" b="1">
                <a:solidFill>
                  <a:srgbClr val="009900"/>
                </a:solidFill>
                <a:latin typeface="Arial" charset="0"/>
              </a:rPr>
              <a:t>  по - своему</a:t>
            </a:r>
            <a:r>
              <a:rPr lang="en-US" sz="2800" b="1">
                <a:solidFill>
                  <a:srgbClr val="009900"/>
                </a:solidFill>
                <a:latin typeface="Arial" charset="0"/>
              </a:rPr>
              <a:t>.</a:t>
            </a:r>
          </a:p>
          <a:p>
            <a:pPr algn="ctr"/>
            <a:endParaRPr lang="en-US" sz="2800" b="1">
              <a:solidFill>
                <a:srgbClr val="009900"/>
              </a:solidFill>
              <a:latin typeface="Arial" charset="0"/>
            </a:endParaRPr>
          </a:p>
        </p:txBody>
      </p:sp>
      <p:sp>
        <p:nvSpPr>
          <p:cNvPr id="57348" name="WordArt 1028"/>
          <p:cNvSpPr>
            <a:spLocks noChangeArrowheads="1" noChangeShapeType="1" noTextEdit="1"/>
          </p:cNvSpPr>
          <p:nvPr/>
        </p:nvSpPr>
        <p:spPr bwMode="auto">
          <a:xfrm>
            <a:off x="609600" y="1828800"/>
            <a:ext cx="2408238" cy="693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89803" dir="2700000" algn="ctr" rotWithShape="0">
                    <a:srgbClr val="009900"/>
                  </a:outerShdw>
                </a:effectLst>
                <a:latin typeface="Impact"/>
              </a:rPr>
              <a:t>женщина</a:t>
            </a:r>
          </a:p>
        </p:txBody>
      </p:sp>
      <p:sp>
        <p:nvSpPr>
          <p:cNvPr id="57349" name="WordArt 1029"/>
          <p:cNvSpPr>
            <a:spLocks noChangeArrowheads="1" noChangeShapeType="1" noTextEdit="1"/>
          </p:cNvSpPr>
          <p:nvPr/>
        </p:nvSpPr>
        <p:spPr bwMode="auto">
          <a:xfrm>
            <a:off x="5638800" y="1752600"/>
            <a:ext cx="2408238" cy="693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89803" dir="2700000" algn="ctr" rotWithShape="0">
                    <a:srgbClr val="009900"/>
                  </a:outerShdw>
                </a:effectLst>
                <a:latin typeface="Impact"/>
              </a:rPr>
              <a:t>мужчина</a:t>
            </a:r>
          </a:p>
        </p:txBody>
      </p:sp>
      <p:sp>
        <p:nvSpPr>
          <p:cNvPr id="57350" name="Text Box 1030"/>
          <p:cNvSpPr txBox="1">
            <a:spLocks noChangeArrowheads="1"/>
          </p:cNvSpPr>
          <p:nvPr/>
        </p:nvSpPr>
        <p:spPr bwMode="auto">
          <a:xfrm>
            <a:off x="0" y="2667000"/>
            <a:ext cx="4586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3333FF"/>
                </a:solidFill>
                <a:latin typeface="Arial" charset="0"/>
              </a:rPr>
              <a:t>Обобщенное мышление</a:t>
            </a:r>
          </a:p>
        </p:txBody>
      </p:sp>
      <p:sp>
        <p:nvSpPr>
          <p:cNvPr id="57351" name="Text Box 1031"/>
          <p:cNvSpPr txBox="1">
            <a:spLocks noChangeArrowheads="1"/>
          </p:cNvSpPr>
          <p:nvPr/>
        </p:nvSpPr>
        <p:spPr bwMode="auto">
          <a:xfrm>
            <a:off x="4800600" y="2667000"/>
            <a:ext cx="4090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3333FF"/>
                </a:solidFill>
                <a:latin typeface="Arial" charset="0"/>
              </a:rPr>
              <a:t>Линейное мышление</a:t>
            </a:r>
          </a:p>
        </p:txBody>
      </p:sp>
      <p:sp>
        <p:nvSpPr>
          <p:cNvPr id="57352" name="Text Box 1032"/>
          <p:cNvSpPr txBox="1">
            <a:spLocks noChangeArrowheads="1"/>
          </p:cNvSpPr>
          <p:nvPr/>
        </p:nvSpPr>
        <p:spPr bwMode="auto">
          <a:xfrm>
            <a:off x="0" y="3124200"/>
            <a:ext cx="34829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9900"/>
                </a:solidFill>
                <a:latin typeface="Arial" charset="0"/>
              </a:rPr>
              <a:t>  </a:t>
            </a:r>
            <a:r>
              <a:rPr lang="en-US" sz="2400" b="1">
                <a:solidFill>
                  <a:srgbClr val="009900"/>
                </a:solidFill>
                <a:latin typeface="Arial" charset="0"/>
              </a:rPr>
              <a:t>Видит целое,  затем </a:t>
            </a:r>
          </a:p>
          <a:p>
            <a:r>
              <a:rPr lang="ru-RU" sz="2400" b="1">
                <a:solidFill>
                  <a:srgbClr val="009900"/>
                </a:solidFill>
                <a:latin typeface="Arial" charset="0"/>
              </a:rPr>
              <a:t>  </a:t>
            </a:r>
            <a:r>
              <a:rPr lang="en-US" sz="2400" b="1">
                <a:solidFill>
                  <a:srgbClr val="009900"/>
                </a:solidFill>
                <a:latin typeface="Arial" charset="0"/>
              </a:rPr>
              <a:t>части</a:t>
            </a:r>
          </a:p>
        </p:txBody>
      </p:sp>
      <p:sp>
        <p:nvSpPr>
          <p:cNvPr id="57353" name="Text Box 1033"/>
          <p:cNvSpPr txBox="1">
            <a:spLocks noChangeArrowheads="1"/>
          </p:cNvSpPr>
          <p:nvPr/>
        </p:nvSpPr>
        <p:spPr bwMode="auto">
          <a:xfrm>
            <a:off x="3635375" y="3124200"/>
            <a:ext cx="5040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r"/>
            <a:r>
              <a:rPr lang="en-US" sz="2400" b="1">
                <a:solidFill>
                  <a:srgbClr val="009900"/>
                </a:solidFill>
                <a:latin typeface="Arial" charset="0"/>
              </a:rPr>
              <a:t>Видит части, затем целое</a:t>
            </a:r>
          </a:p>
        </p:txBody>
      </p:sp>
      <p:sp>
        <p:nvSpPr>
          <p:cNvPr id="57354" name="AutoShape 1034"/>
          <p:cNvSpPr>
            <a:spLocks noChangeArrowheads="1"/>
          </p:cNvSpPr>
          <p:nvPr/>
        </p:nvSpPr>
        <p:spPr bwMode="auto">
          <a:xfrm>
            <a:off x="3733800" y="1981200"/>
            <a:ext cx="1214438" cy="485775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009900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55" name="Text Box 1035"/>
          <p:cNvSpPr txBox="1">
            <a:spLocks noChangeArrowheads="1"/>
          </p:cNvSpPr>
          <p:nvPr/>
        </p:nvSpPr>
        <p:spPr bwMode="auto">
          <a:xfrm>
            <a:off x="0" y="4191000"/>
            <a:ext cx="393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C0000"/>
                </a:solidFill>
                <a:latin typeface="Arial" charset="0"/>
              </a:rPr>
              <a:t>  </a:t>
            </a:r>
            <a:r>
              <a:rPr lang="en-US" sz="2400" b="1">
                <a:solidFill>
                  <a:srgbClr val="CC0000"/>
                </a:solidFill>
                <a:latin typeface="Arial" charset="0"/>
              </a:rPr>
              <a:t>Субьективный процесс</a:t>
            </a:r>
          </a:p>
        </p:txBody>
      </p:sp>
      <p:sp>
        <p:nvSpPr>
          <p:cNvPr id="57356" name="Text Box 1036"/>
          <p:cNvSpPr txBox="1">
            <a:spLocks noChangeArrowheads="1"/>
          </p:cNvSpPr>
          <p:nvPr/>
        </p:nvSpPr>
        <p:spPr bwMode="auto">
          <a:xfrm>
            <a:off x="4803775" y="4114800"/>
            <a:ext cx="434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C0000"/>
                </a:solidFill>
                <a:latin typeface="Arial" charset="0"/>
              </a:rPr>
              <a:t>Объективный процесс</a:t>
            </a:r>
          </a:p>
        </p:txBody>
      </p:sp>
      <p:sp>
        <p:nvSpPr>
          <p:cNvPr id="57357" name="Text Box 1037"/>
          <p:cNvSpPr txBox="1">
            <a:spLocks noChangeArrowheads="1"/>
          </p:cNvSpPr>
          <p:nvPr/>
        </p:nvSpPr>
        <p:spPr bwMode="auto">
          <a:xfrm>
            <a:off x="0" y="4800600"/>
            <a:ext cx="3729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777777"/>
                </a:solidFill>
                <a:latin typeface="Arial" charset="0"/>
              </a:rPr>
              <a:t>  </a:t>
            </a:r>
            <a:r>
              <a:rPr lang="en-US" sz="2400" b="1">
                <a:solidFill>
                  <a:srgbClr val="777777"/>
                </a:solidFill>
                <a:latin typeface="Arial" charset="0"/>
              </a:rPr>
              <a:t>Использует интуицию</a:t>
            </a:r>
          </a:p>
        </p:txBody>
      </p:sp>
      <p:sp>
        <p:nvSpPr>
          <p:cNvPr id="57358" name="Text Box 1038"/>
          <p:cNvSpPr txBox="1">
            <a:spLocks noChangeArrowheads="1"/>
          </p:cNvSpPr>
          <p:nvPr/>
        </p:nvSpPr>
        <p:spPr bwMode="auto">
          <a:xfrm>
            <a:off x="4140200" y="4800600"/>
            <a:ext cx="44640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r"/>
            <a:r>
              <a:rPr lang="ru-RU" sz="2400" b="1">
                <a:solidFill>
                  <a:srgbClr val="777777"/>
                </a:solidFill>
                <a:latin typeface="Arial" charset="0"/>
              </a:rPr>
              <a:t>   </a:t>
            </a:r>
            <a:r>
              <a:rPr lang="en-US" sz="2400" b="1">
                <a:solidFill>
                  <a:srgbClr val="777777"/>
                </a:solidFill>
                <a:latin typeface="Arial" charset="0"/>
              </a:rPr>
              <a:t>Использует логическое </a:t>
            </a:r>
          </a:p>
          <a:p>
            <a:pPr algn="r"/>
            <a:r>
              <a:rPr lang="en-US" sz="2400" b="1">
                <a:solidFill>
                  <a:srgbClr val="777777"/>
                </a:solidFill>
                <a:latin typeface="Arial" charset="0"/>
              </a:rPr>
              <a:t>мышление</a:t>
            </a:r>
            <a:endParaRPr lang="en-US" sz="2400" b="1">
              <a:solidFill>
                <a:srgbClr val="80808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7349" grpId="0" animBg="1"/>
      <p:bldP spid="57350" grpId="0" autoUpdateAnimBg="0"/>
      <p:bldP spid="57351" grpId="0" autoUpdateAnimBg="0"/>
      <p:bldP spid="57352" grpId="0" autoUpdateAnimBg="0"/>
      <p:bldP spid="57353" grpId="0" autoUpdateAnimBg="0"/>
      <p:bldP spid="57354" grpId="0" animBg="1"/>
      <p:bldP spid="57355" grpId="0" autoUpdateAnimBg="0"/>
      <p:bldP spid="57356" grpId="0" autoUpdateAnimBg="0"/>
      <p:bldP spid="57357" grpId="0" autoUpdateAnimBg="0"/>
      <p:bldP spid="57358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Женщина     Мужчина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3697288" cy="4114800"/>
          </a:xfrm>
          <a:ln>
            <a:solidFill>
              <a:srgbClr val="FF0066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/>
              <a:t>       </a:t>
            </a:r>
            <a:r>
              <a:rPr lang="uk-UA" b="1">
                <a:solidFill>
                  <a:srgbClr val="FF3300"/>
                </a:solidFill>
              </a:rPr>
              <a:t>600  -8000 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</a:rPr>
              <a:t>слов  в </a:t>
            </a:r>
            <a:r>
              <a:rPr lang="ru-RU" b="1">
                <a:solidFill>
                  <a:srgbClr val="FF3300"/>
                </a:solidFill>
              </a:rPr>
              <a:t>день</a:t>
            </a:r>
            <a:r>
              <a:rPr lang="uk-UA" b="1">
                <a:solidFill>
                  <a:srgbClr val="FF3300"/>
                </a:solidFill>
              </a:rPr>
              <a:t>.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</a:rPr>
              <a:t>     2000  -3000 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</a:rPr>
              <a:t>звуков.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</a:rPr>
              <a:t>     8000 -10 000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</a:rPr>
              <a:t>жестов.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</a:rPr>
              <a:t>ИТОГ:   20 000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</a:rPr>
              <a:t>“слов”.</a:t>
            </a:r>
            <a:endParaRPr lang="uk-UA" sz="3200" b="1">
              <a:solidFill>
                <a:srgbClr val="FF3300"/>
              </a:solidFill>
            </a:endParaRP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913313" y="1981200"/>
            <a:ext cx="3697287" cy="4114800"/>
          </a:xfrm>
          <a:ln>
            <a:solidFill>
              <a:srgbClr val="33CC33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2400"/>
              <a:t>      </a:t>
            </a:r>
            <a:r>
              <a:rPr lang="uk-UA" b="1">
                <a:solidFill>
                  <a:srgbClr val="FF3300"/>
                </a:solidFill>
                <a:effectLst/>
              </a:rPr>
              <a:t>2000 - 4000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  <a:effectLst/>
              </a:rPr>
              <a:t>слов в день.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  <a:effectLst/>
              </a:rPr>
              <a:t>      1000 - 2000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  <a:effectLst/>
              </a:rPr>
              <a:t>звуков.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  <a:effectLst/>
              </a:rPr>
              <a:t>      2000 - 3000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  <a:effectLst/>
              </a:rPr>
              <a:t>жестов.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  <a:effectLst/>
              </a:rPr>
              <a:t>ИТОГ:       7000</a:t>
            </a:r>
          </a:p>
          <a:p>
            <a:pPr>
              <a:lnSpc>
                <a:spcPct val="90000"/>
              </a:lnSpc>
            </a:pPr>
            <a:r>
              <a:rPr lang="uk-UA" b="1">
                <a:solidFill>
                  <a:srgbClr val="FF3300"/>
                </a:solidFill>
                <a:effectLst/>
              </a:rPr>
              <a:t>“слов”.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8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8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8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8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8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8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86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86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86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86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 autoUpdateAnimBg="0"/>
      <p:bldP spid="68612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МУЖЧИНА  ЖЕНЩИНА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981200"/>
            <a:ext cx="4008438" cy="4114800"/>
          </a:xfrm>
          <a:ln>
            <a:solidFill>
              <a:schemeClr val="accent2"/>
            </a:solidFill>
          </a:ln>
        </p:spPr>
        <p:txBody>
          <a:bodyPr/>
          <a:lstStyle/>
          <a:p>
            <a:r>
              <a:rPr lang="uk-UA" sz="3200" b="1" dirty="0">
                <a:solidFill>
                  <a:srgbClr val="C00000"/>
                </a:solidFill>
              </a:rPr>
              <a:t>Мужчина </a:t>
            </a:r>
            <a:r>
              <a:rPr lang="uk-UA" sz="3200" b="1" dirty="0" err="1">
                <a:solidFill>
                  <a:srgbClr val="C00000"/>
                </a:solidFill>
              </a:rPr>
              <a:t>может</a:t>
            </a:r>
            <a:r>
              <a:rPr lang="uk-UA" sz="3200" b="1" dirty="0">
                <a:solidFill>
                  <a:srgbClr val="C00000"/>
                </a:solidFill>
              </a:rPr>
              <a:t> </a:t>
            </a:r>
            <a:r>
              <a:rPr lang="uk-UA" sz="3200" b="1" dirty="0" err="1">
                <a:solidFill>
                  <a:srgbClr val="C00000"/>
                </a:solidFill>
              </a:rPr>
              <a:t>рассортировать</a:t>
            </a:r>
            <a:r>
              <a:rPr lang="uk-UA" sz="3200" b="1" dirty="0">
                <a:solidFill>
                  <a:srgbClr val="C00000"/>
                </a:solidFill>
              </a:rPr>
              <a:t> </a:t>
            </a:r>
            <a:r>
              <a:rPr lang="uk-UA" sz="3200" b="1" dirty="0" err="1">
                <a:solidFill>
                  <a:srgbClr val="C00000"/>
                </a:solidFill>
              </a:rPr>
              <a:t>информацию</a:t>
            </a:r>
            <a:r>
              <a:rPr lang="uk-UA" sz="3200" b="1" dirty="0">
                <a:solidFill>
                  <a:srgbClr val="C00000"/>
                </a:solidFill>
              </a:rPr>
              <a:t> в </a:t>
            </a:r>
            <a:r>
              <a:rPr lang="uk-UA" sz="3200" b="1" dirty="0" err="1">
                <a:solidFill>
                  <a:srgbClr val="C00000"/>
                </a:solidFill>
              </a:rPr>
              <a:t>уме</a:t>
            </a:r>
            <a:r>
              <a:rPr lang="uk-UA" sz="3200" b="1" dirty="0">
                <a:solidFill>
                  <a:srgbClr val="C00000"/>
                </a:solidFill>
              </a:rPr>
              <a:t> и </a:t>
            </a:r>
            <a:r>
              <a:rPr lang="uk-UA" sz="3200" b="1" dirty="0" err="1">
                <a:solidFill>
                  <a:srgbClr val="C00000"/>
                </a:solidFill>
              </a:rPr>
              <a:t>отложить</a:t>
            </a:r>
            <a:r>
              <a:rPr lang="uk-UA" sz="3200" b="1" dirty="0">
                <a:solidFill>
                  <a:srgbClr val="C00000"/>
                </a:solidFill>
              </a:rPr>
              <a:t> на </a:t>
            </a:r>
            <a:r>
              <a:rPr lang="uk-UA" sz="3200" b="1" dirty="0" err="1">
                <a:solidFill>
                  <a:srgbClr val="C00000"/>
                </a:solidFill>
              </a:rPr>
              <a:t>время</a:t>
            </a:r>
            <a:r>
              <a:rPr lang="uk-UA" sz="3200" b="1" dirty="0">
                <a:solidFill>
                  <a:srgbClr val="C00000"/>
                </a:solidFill>
              </a:rPr>
              <a:t>.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913313" y="1981200"/>
            <a:ext cx="3697287" cy="41148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uk-UA" sz="3200" b="1" dirty="0" err="1">
                <a:solidFill>
                  <a:srgbClr val="C00000"/>
                </a:solidFill>
              </a:rPr>
              <a:t>Женщина</a:t>
            </a:r>
            <a:r>
              <a:rPr lang="uk-UA" sz="3200" b="1" dirty="0">
                <a:solidFill>
                  <a:srgbClr val="C00000"/>
                </a:solidFill>
              </a:rPr>
              <a:t> всё </a:t>
            </a:r>
            <a:r>
              <a:rPr lang="uk-UA" sz="3200" b="1" dirty="0" err="1">
                <a:solidFill>
                  <a:srgbClr val="C00000"/>
                </a:solidFill>
              </a:rPr>
              <a:t>время</a:t>
            </a:r>
            <a:r>
              <a:rPr lang="uk-UA" sz="3200" b="1" dirty="0">
                <a:solidFill>
                  <a:srgbClr val="C00000"/>
                </a:solidFill>
              </a:rPr>
              <a:t> </a:t>
            </a:r>
            <a:r>
              <a:rPr lang="uk-UA" sz="3200" b="1" dirty="0" err="1">
                <a:solidFill>
                  <a:srgbClr val="C00000"/>
                </a:solidFill>
              </a:rPr>
              <a:t>мысленно</a:t>
            </a:r>
            <a:r>
              <a:rPr lang="uk-UA" sz="3200" b="1" dirty="0">
                <a:solidFill>
                  <a:srgbClr val="C00000"/>
                </a:solidFill>
              </a:rPr>
              <a:t> </a:t>
            </a:r>
            <a:r>
              <a:rPr lang="uk-UA" sz="3200" b="1" dirty="0" err="1">
                <a:solidFill>
                  <a:srgbClr val="C00000"/>
                </a:solidFill>
              </a:rPr>
              <a:t>возвращается</a:t>
            </a:r>
            <a:r>
              <a:rPr lang="uk-UA" sz="3200" b="1" dirty="0">
                <a:solidFill>
                  <a:srgbClr val="C00000"/>
                </a:solidFill>
              </a:rPr>
              <a:t> к </a:t>
            </a:r>
            <a:r>
              <a:rPr lang="uk-UA" sz="3200" b="1" dirty="0" err="1">
                <a:solidFill>
                  <a:srgbClr val="C00000"/>
                </a:solidFill>
              </a:rPr>
              <a:t>информации</a:t>
            </a:r>
            <a:r>
              <a:rPr lang="uk-UA" sz="3200" b="1" dirty="0">
                <a:solidFill>
                  <a:srgbClr val="C0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Mih\Рабочий стол\Capture\Bitmap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Looking at ro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0"/>
            <a:ext cx="9144000" cy="6858000"/>
          </a:xfrm>
          <a:prstGeom prst="rect">
            <a:avLst/>
          </a:prstGeom>
          <a:noFill/>
        </p:spPr>
      </p:pic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3276600" y="0"/>
            <a:ext cx="4679950" cy="17399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>
                <a:latin typeface="Arial" charset="0"/>
              </a:rPr>
              <a:t> </a:t>
            </a:r>
            <a:r>
              <a:rPr lang="ru-RU" sz="3600" b="1">
                <a:latin typeface="Arial" charset="0"/>
              </a:rPr>
              <a:t>Что женщины</a:t>
            </a:r>
            <a:r>
              <a:rPr lang="lv-LV" sz="3600" b="1">
                <a:latin typeface="Arial" charset="0"/>
              </a:rPr>
              <a:t> </a:t>
            </a:r>
            <a:r>
              <a:rPr lang="ru-RU" sz="3600" b="1">
                <a:latin typeface="Arial" charset="0"/>
              </a:rPr>
              <a:t>должны  знать о  </a:t>
            </a:r>
          </a:p>
          <a:p>
            <a:r>
              <a:rPr lang="ru-RU" sz="3600" b="1">
                <a:latin typeface="Arial" charset="0"/>
              </a:rPr>
              <a:t> мужчинах?</a:t>
            </a:r>
            <a:r>
              <a:rPr lang="lv-LV" sz="3600" b="1">
                <a:latin typeface="Arial" charset="0"/>
              </a:rPr>
              <a:t> </a:t>
            </a:r>
            <a:endParaRPr lang="ru-RU" sz="3600" b="1">
              <a:latin typeface="Arial" charset="0"/>
            </a:endParaRP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0" y="6092825"/>
            <a:ext cx="9144000" cy="701675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Он гордится тем, что он МУЖЧИНА!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</a:t>
            </a:r>
            <a:endParaRPr lang="lv-LV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34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2405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304800"/>
            <a:ext cx="4038600" cy="5029200"/>
          </a:xfrm>
          <a:noFill/>
          <a:ln w="76200" cmpd="tri">
            <a:solidFill>
              <a:srgbClr val="000000"/>
            </a:solidFill>
          </a:ln>
        </p:spPr>
      </p:pic>
      <p:sp>
        <p:nvSpPr>
          <p:cNvPr id="102403" name="Rectangle 3"/>
          <p:cNvSpPr>
            <a:spLocks noGrp="1" noChangeArrowheads="1"/>
          </p:cNvSpPr>
          <p:nvPr>
            <p:ph type="title"/>
          </p:nvPr>
        </p:nvSpPr>
        <p:spPr>
          <a:xfrm>
            <a:off x="4267200" y="1916113"/>
            <a:ext cx="4648200" cy="3025775"/>
          </a:xfrm>
        </p:spPr>
        <p:txBody>
          <a:bodyPr/>
          <a:lstStyle/>
          <a:p>
            <a:pPr marL="762000" indent="-762000"/>
            <a:r>
              <a:rPr lang="ru-RU" b="0" dirty="0">
                <a:solidFill>
                  <a:srgbClr val="FF5050"/>
                </a:solidFill>
              </a:rPr>
              <a:t> </a:t>
            </a:r>
            <a:r>
              <a:rPr lang="ru-RU" b="0" dirty="0">
                <a:solidFill>
                  <a:srgbClr val="C00000"/>
                </a:solidFill>
              </a:rPr>
              <a:t>Уважайте его и восхищайтесь им!</a:t>
            </a:r>
            <a:r>
              <a:rPr lang="ru-RU" b="0" dirty="0">
                <a:solidFill>
                  <a:srgbClr val="FF5050"/>
                </a:solidFill>
              </a:rPr>
              <a:t/>
            </a:r>
            <a:br>
              <a:rPr lang="ru-RU" b="0" dirty="0">
                <a:solidFill>
                  <a:srgbClr val="FF5050"/>
                </a:solidFill>
              </a:rPr>
            </a:br>
            <a:endParaRPr lang="ru-RU" dirty="0">
              <a:solidFill>
                <a:srgbClr val="FF9999"/>
              </a:solidFill>
            </a:endParaRP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1066800" y="5486400"/>
            <a:ext cx="74803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  <a:latin typeface="Arial" charset="0"/>
              </a:rPr>
              <a:t>«Людей привлекают те, кто восхищается ими и </a:t>
            </a:r>
          </a:p>
          <a:p>
            <a:r>
              <a:rPr lang="ru-RU" sz="2400" b="1">
                <a:solidFill>
                  <a:schemeClr val="accent2"/>
                </a:solidFill>
                <a:latin typeface="Arial" charset="0"/>
              </a:rPr>
              <a:t>отталкивают те, кто унижает их» (Г. Смолли)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1026"/>
          <p:cNvSpPr txBox="1">
            <a:spLocks noChangeArrowheads="1"/>
          </p:cNvSpPr>
          <p:nvPr/>
        </p:nvSpPr>
        <p:spPr bwMode="auto">
          <a:xfrm>
            <a:off x="381000" y="533400"/>
            <a:ext cx="83058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>2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>.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>Больше всего он ценит </a:t>
            </a:r>
          </a:p>
          <a:p>
            <a:pPr>
              <a:spcBef>
                <a:spcPct val="50000"/>
              </a:spcBef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>     свою  работу.</a:t>
            </a:r>
          </a:p>
        </p:txBody>
      </p:sp>
      <p:pic>
        <p:nvPicPr>
          <p:cNvPr id="51203" name="Picture 1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5475" y="1981200"/>
            <a:ext cx="57245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DAAA1"/>
          </a:solidFill>
          <a:ln w="15875">
            <a:solidFill>
              <a:schemeClr val="tx1"/>
            </a:solidFill>
          </a:ln>
        </p:spPr>
        <p:txBody>
          <a:bodyPr/>
          <a:lstStyle/>
          <a:p>
            <a:r>
              <a:rPr lang="ru-RU" sz="4000">
                <a:latin typeface="Georgia" pitchFamily="18" charset="0"/>
              </a:rPr>
              <a:t>3.Мужчина нуждается в интимной близости.</a:t>
            </a:r>
          </a:p>
        </p:txBody>
      </p:sp>
      <p:pic>
        <p:nvPicPr>
          <p:cNvPr id="104451" name="Picture 3" descr="2056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3733800"/>
            <a:ext cx="4038600" cy="2703513"/>
          </a:xfrm>
          <a:noFill/>
          <a:ln/>
        </p:spPr>
      </p:pic>
      <p:sp>
        <p:nvSpPr>
          <p:cNvPr id="104452" name="Rectangle 4"/>
          <p:cNvSpPr>
            <a:spLocks noGrp="1" noChangeArrowheads="1"/>
          </p:cNvSpPr>
          <p:nvPr>
            <p:ph sz="quarter" idx="2"/>
          </p:nvPr>
        </p:nvSpPr>
        <p:spPr>
          <a:xfrm>
            <a:off x="3635375" y="1989138"/>
            <a:ext cx="4975225" cy="1295400"/>
          </a:xfrm>
          <a:solidFill>
            <a:srgbClr val="FDAAA1"/>
          </a:solidFill>
          <a:ln>
            <a:solidFill>
              <a:schemeClr val="tx1"/>
            </a:solidFill>
          </a:ln>
        </p:spPr>
        <p:txBody>
          <a:bodyPr anchor="b"/>
          <a:lstStyle/>
          <a:p>
            <a:pPr algn="ctr">
              <a:buFont typeface="Wingdings" pitchFamily="2" charset="2"/>
              <a:buNone/>
            </a:pPr>
            <a:r>
              <a:rPr lang="ru-RU" sz="2800" i="1">
                <a:latin typeface="Pravda" pitchFamily="18" charset="0"/>
              </a:rPr>
              <a:t>Прикосновения могут выражать любовь,а иногда сексуальную потребность.</a:t>
            </a: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 rot="1889670">
            <a:off x="2455863" y="4259263"/>
            <a:ext cx="2894012" cy="2024062"/>
          </a:xfrm>
          <a:prstGeom prst="rect">
            <a:avLst/>
          </a:prstGeom>
          <a:solidFill>
            <a:srgbClr val="FDAAA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b" anchorCtr="1">
            <a:spAutoFit/>
          </a:bodyPr>
          <a:lstStyle/>
          <a:p>
            <a:pPr algn="r"/>
            <a:r>
              <a:rPr lang="ru-RU" sz="3600" i="1">
                <a:latin typeface="Pravda" pitchFamily="18" charset="0"/>
              </a:rPr>
              <a:t>Как способ примирения и поощрения</a:t>
            </a:r>
          </a:p>
          <a:p>
            <a:pPr algn="r"/>
            <a:endParaRPr lang="ru-RU" sz="1800">
              <a:latin typeface="Arial" charset="0"/>
            </a:endParaRPr>
          </a:p>
        </p:txBody>
      </p:sp>
      <p:pic>
        <p:nvPicPr>
          <p:cNvPr id="104454" name="Picture 6" descr="152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36650" y="2119313"/>
            <a:ext cx="2824163" cy="1957387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effectLst>
            <a:outerShdw dist="35921" dir="2700000" algn="ctr" rotWithShape="0">
              <a:srgbClr val="000000"/>
            </a:outerShdw>
          </a:effectLst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4.Мужчине нужен</a:t>
            </a:r>
            <a:b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Друг для общения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4650" y="2125663"/>
            <a:ext cx="6672263" cy="43989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074" name="Image" r:id="rId3" imgW="13003175" imgH="9752381" progId="Photoshop.Image.7">
              <p:embed/>
            </p:oleObj>
          </a:graphicData>
        </a:graphic>
      </p:graphicFrame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179388" y="188913"/>
            <a:ext cx="3657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ru-RU" sz="4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365125" y="654050"/>
            <a:ext cx="5273675" cy="636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accent1"/>
                </a:solidFill>
                <a:latin typeface="Times New Roman" pitchFamily="18" charset="0"/>
              </a:rPr>
              <a:t>С</a:t>
            </a:r>
            <a:r>
              <a:rPr lang="ru-RU" sz="3200" b="1">
                <a:solidFill>
                  <a:schemeClr val="accent1"/>
                </a:solidFill>
                <a:latin typeface="Times New Roman" pitchFamily="18" charset="0"/>
              </a:rPr>
              <a:t>ПУТНИК ПО ОТДЫХУ:</a:t>
            </a:r>
          </a:p>
          <a:p>
            <a:endParaRPr lang="ru-RU" sz="3200" b="1">
              <a:solidFill>
                <a:schemeClr val="accent1"/>
              </a:solidFill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ru-RU" sz="4400" b="1" i="1">
                <a:solidFill>
                  <a:schemeClr val="accent1"/>
                </a:solidFill>
                <a:latin typeface="Times New Roman" pitchFamily="18" charset="0"/>
              </a:rPr>
              <a:t>Общее хобби</a:t>
            </a:r>
          </a:p>
          <a:p>
            <a:pPr>
              <a:buFontTx/>
              <a:buChar char="•"/>
            </a:pPr>
            <a:r>
              <a:rPr lang="ru-RU" sz="4400" b="1" i="1">
                <a:solidFill>
                  <a:schemeClr val="accent1"/>
                </a:solidFill>
                <a:latin typeface="Times New Roman" pitchFamily="18" charset="0"/>
              </a:rPr>
              <a:t>Мужское хобби</a:t>
            </a:r>
          </a:p>
          <a:p>
            <a:pPr>
              <a:buFontTx/>
              <a:buChar char="•"/>
            </a:pPr>
            <a:r>
              <a:rPr lang="ru-RU" sz="4400" b="1" i="1">
                <a:solidFill>
                  <a:schemeClr val="accent1"/>
                </a:solidFill>
                <a:latin typeface="Times New Roman" pitchFamily="18" charset="0"/>
              </a:rPr>
              <a:t>Дружба с «себе</a:t>
            </a:r>
          </a:p>
          <a:p>
            <a:r>
              <a:rPr lang="ru-RU" sz="4400" b="1" i="1">
                <a:solidFill>
                  <a:schemeClr val="accent1"/>
                </a:solidFill>
                <a:latin typeface="Times New Roman" pitchFamily="18" charset="0"/>
              </a:rPr>
              <a:t>    подобными»</a:t>
            </a:r>
          </a:p>
          <a:p>
            <a:pPr>
              <a:buFontTx/>
              <a:buChar char="•"/>
            </a:pPr>
            <a:r>
              <a:rPr lang="ru-RU" sz="4400" b="1" i="1">
                <a:solidFill>
                  <a:schemeClr val="accent1"/>
                </a:solidFill>
                <a:latin typeface="Times New Roman" pitchFamily="18" charset="0"/>
              </a:rPr>
              <a:t>Дружба семьями</a:t>
            </a:r>
          </a:p>
          <a:p>
            <a:pPr>
              <a:buFontTx/>
              <a:buChar char="•"/>
            </a:pPr>
            <a:r>
              <a:rPr lang="ru-RU" sz="4400" b="1" i="1">
                <a:solidFill>
                  <a:schemeClr val="accent1"/>
                </a:solidFill>
                <a:latin typeface="Times New Roman" pitchFamily="18" charset="0"/>
              </a:rPr>
              <a:t>Общие семейные </a:t>
            </a:r>
          </a:p>
          <a:p>
            <a:r>
              <a:rPr lang="ru-RU" sz="4400" b="1" i="1">
                <a:solidFill>
                  <a:schemeClr val="accent1"/>
                </a:solidFill>
                <a:latin typeface="Times New Roman" pitchFamily="18" charset="0"/>
              </a:rPr>
              <a:t>    мероприятия</a:t>
            </a:r>
            <a:endParaRPr lang="en-US" sz="4400" b="1" i="1">
              <a:solidFill>
                <a:schemeClr val="accent1"/>
              </a:solidFill>
              <a:latin typeface="Times New Roman" pitchFamily="18" charset="0"/>
            </a:endParaRPr>
          </a:p>
          <a:p>
            <a:pPr>
              <a:buFontTx/>
              <a:buChar char="•"/>
            </a:pPr>
            <a:endParaRPr lang="ru-RU" sz="3600" b="1" i="1">
              <a:solidFill>
                <a:srgbClr val="660033"/>
              </a:solidFill>
              <a:latin typeface="Times New Roman" pitchFamily="18" charset="0"/>
            </a:endParaRPr>
          </a:p>
        </p:txBody>
      </p:sp>
      <p:pic>
        <p:nvPicPr>
          <p:cNvPr id="128005" name="Picture 5" descr="j029976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4343400"/>
            <a:ext cx="1827213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88913"/>
            <a:ext cx="8991600" cy="1371600"/>
          </a:xfrm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 algn="ctr"/>
            <a:r>
              <a:rPr lang="ru-RU" sz="3200">
                <a:solidFill>
                  <a:srgbClr val="CC66FF"/>
                </a:solidFill>
              </a:rPr>
              <a:t>5. </a:t>
            </a:r>
            <a:r>
              <a:rPr lang="ru-RU" sz="4800"/>
              <a:t>Мужчина нуждается в поддержке и одобрении.</a:t>
            </a:r>
            <a:endParaRPr lang="uk-UA" sz="4800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52400" y="5589588"/>
            <a:ext cx="8991600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bIns="0" anchor="ctr">
            <a:spAutoFit/>
          </a:bodyPr>
          <a:lstStyle/>
          <a:p>
            <a:pPr algn="ctr"/>
            <a:r>
              <a:rPr lang="ru-RU" sz="2400"/>
              <a:t>Мужчина не скажет , я нуждаюсь в помощи, однако отсутствие помощи может привести его к депрессии, вредным привычкам или насилию.</a:t>
            </a:r>
          </a:p>
          <a:p>
            <a:pPr algn="ctr" eaLnBrk="0" hangingPunct="0"/>
            <a:endParaRPr lang="ru-RU" sz="2400">
              <a:latin typeface="Arial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0700" y="1600200"/>
            <a:ext cx="6096000" cy="4114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rgbClr val="000000"/>
            </a:outerShdw>
          </a:effectLst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6.Мужчина нуждается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хорошо организованном и спокойном семейном очаге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95513" y="2133600"/>
            <a:ext cx="5160962" cy="4035425"/>
          </a:xfrm>
          <a:noFill/>
          <a:ln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728788" y="6237288"/>
            <a:ext cx="7246937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bIns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 – это лучшее место отдыха от будничной суеты.</a:t>
            </a:r>
          </a:p>
          <a:p>
            <a:pPr eaLnBrk="0" hangingPunct="0"/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 algn="ctr"/>
            <a:r>
              <a:rPr lang="ru-RU" sz="3200" dirty="0">
                <a:solidFill>
                  <a:srgbClr val="CC66FF"/>
                </a:solidFill>
              </a:rPr>
              <a:t>7.Мужчине нужна</a:t>
            </a:r>
            <a:br>
              <a:rPr lang="ru-RU" sz="3200" dirty="0">
                <a:solidFill>
                  <a:srgbClr val="CC66FF"/>
                </a:solidFill>
              </a:rPr>
            </a:b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Привлекательная жена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981200"/>
            <a:ext cx="6361113" cy="47767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-304800"/>
            <a:ext cx="9144000" cy="7162800"/>
          </a:xfrm>
          <a:prstGeom prst="rect">
            <a:avLst/>
          </a:prstGeom>
          <a:gradFill rotWithShape="0">
            <a:gsLst>
              <a:gs pos="0">
                <a:srgbClr val="000099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66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304800" y="847725"/>
            <a:ext cx="8610600" cy="383143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0" hangingPunct="0">
              <a:lnSpc>
                <a:spcPct val="75000"/>
              </a:lnSpc>
              <a:spcBef>
                <a:spcPct val="50000"/>
              </a:spcBef>
              <a:tabLst>
                <a:tab pos="692150" algn="l"/>
              </a:tabLst>
            </a:pP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“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Никто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не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может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сделать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и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сотой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части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в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том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,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чтобы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парализовать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силы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мужчины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,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разрушить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его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доброе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влияние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,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перечеркнуть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его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перспективы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,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как</a:t>
            </a:r>
            <a:r>
              <a:rPr lang="en-US" sz="4600" b="1" dirty="0">
                <a:ln w="50800"/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600" b="1" dirty="0" err="1">
                <a:ln w="50800"/>
                <a:solidFill>
                  <a:srgbClr val="C00000"/>
                </a:solidFill>
                <a:latin typeface="Arial Black" pitchFamily="34" charset="0"/>
              </a:rPr>
              <a:t>его</a:t>
            </a:r>
            <a:endParaRPr lang="en-US" sz="4600" b="1" dirty="0">
              <a:ln w="50800"/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228600" y="5084763"/>
            <a:ext cx="8610600" cy="647700"/>
          </a:xfrm>
          <a:prstGeom prst="rect">
            <a:avLst/>
          </a:prstGeom>
          <a:gradFill rotWithShape="1">
            <a:gsLst>
              <a:gs pos="0">
                <a:srgbClr val="33CC33"/>
              </a:gs>
              <a:gs pos="100000">
                <a:srgbClr val="33CC33">
                  <a:gamma/>
                  <a:shade val="26667"/>
                  <a:invGamma/>
                </a:srgbClr>
              </a:gs>
            </a:gsLst>
            <a:lin ang="5400000" scaled="1"/>
          </a:gra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dist="71842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75000"/>
              </a:lnSpc>
              <a:spcBef>
                <a:spcPct val="50000"/>
              </a:spcBef>
              <a:tabLst>
                <a:tab pos="692150" algn="l"/>
              </a:tabLst>
            </a:pPr>
            <a:r>
              <a:rPr lang="en-US" sz="4600" b="1">
                <a:solidFill>
                  <a:srgbClr val="CC3300"/>
                </a:solidFill>
                <a:latin typeface="Arial Black" pitchFamily="34" charset="0"/>
              </a:rPr>
              <a:t>собственная жена</a:t>
            </a:r>
            <a:r>
              <a:rPr lang="ru-RU" sz="4600" b="1">
                <a:solidFill>
                  <a:srgbClr val="CC3300"/>
                </a:solidFill>
                <a:latin typeface="Arial Black" pitchFamily="34" charset="0"/>
              </a:rPr>
              <a:t>».</a:t>
            </a:r>
            <a:endParaRPr lang="en-US" sz="4600" b="1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animBg="1" autoUpdateAnimBg="0"/>
      <p:bldP spid="8806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Mih\Рабочий стол\Capture\Bitmap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свадьб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9144000" cy="6858000"/>
          </a:xfrm>
          <a:prstGeom prst="rect">
            <a:avLst/>
          </a:prstGeom>
          <a:noFill/>
        </p:spPr>
      </p:pic>
      <p:sp>
        <p:nvSpPr>
          <p:cNvPr id="125955" name="Rectangle 3"/>
          <p:cNvSpPr>
            <a:spLocks noChangeArrowheads="1"/>
          </p:cNvSpPr>
          <p:nvPr/>
        </p:nvSpPr>
        <p:spPr bwMode="auto">
          <a:xfrm>
            <a:off x="2667000" y="0"/>
            <a:ext cx="6477000" cy="68580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rgbClr val="FFFFFF"/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800" b="1">
              <a:latin typeface="Arial" charset="0"/>
            </a:endParaRP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2743200" y="381000"/>
            <a:ext cx="6096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endParaRPr lang="en-US" sz="2400" b="1">
              <a:solidFill>
                <a:srgbClr val="FF0000"/>
              </a:solidFill>
              <a:latin typeface="Arial" charset="0"/>
            </a:endParaRPr>
          </a:p>
          <a:p>
            <a:r>
              <a:rPr lang="en-US" sz="2000" b="1">
                <a:solidFill>
                  <a:srgbClr val="FF0000"/>
                </a:solidFill>
                <a:latin typeface="Arial" charset="0"/>
              </a:rPr>
              <a:t>    </a:t>
            </a:r>
            <a:endParaRPr lang="en-US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3108325" y="52228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1800">
              <a:latin typeface="Arial" charset="0"/>
            </a:endParaRP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2971800" y="381000"/>
            <a:ext cx="5989638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Arial" charset="0"/>
              </a:rPr>
              <a:t>   </a:t>
            </a:r>
            <a:r>
              <a:rPr lang="ru-RU" sz="2000" b="1">
                <a:solidFill>
                  <a:srgbClr val="FF0000"/>
                </a:solidFill>
                <a:latin typeface="Arial" charset="0"/>
              </a:rPr>
              <a:t>«</a:t>
            </a:r>
            <a:r>
              <a:rPr lang="ru-RU" sz="3200" b="1">
                <a:solidFill>
                  <a:srgbClr val="FF0000"/>
                </a:solidFill>
                <a:latin typeface="Arial" charset="0"/>
              </a:rPr>
              <a:t>Кто найдёт добродетельную жену? </a:t>
            </a:r>
          </a:p>
          <a:p>
            <a:r>
              <a:rPr lang="ru-RU" sz="3200" b="1">
                <a:solidFill>
                  <a:srgbClr val="FF0000"/>
                </a:solidFill>
                <a:latin typeface="Arial" charset="0"/>
              </a:rPr>
              <a:t>Цена её выше жемчуга. Уверенно в ней  сердце мужа её, и он не останется без прибытка. </a:t>
            </a:r>
          </a:p>
          <a:p>
            <a:r>
              <a:rPr lang="ru-RU" sz="3200" b="1">
                <a:solidFill>
                  <a:srgbClr val="FF0000"/>
                </a:solidFill>
                <a:latin typeface="Arial" charset="0"/>
              </a:rPr>
              <a:t>Она воздаёт ему добром ,а не злом во все дни жизни своей» Пр.21.10</a:t>
            </a:r>
            <a:endParaRPr lang="en-US" sz="3200" b="1">
              <a:solidFill>
                <a:srgbClr val="FF0000"/>
              </a:solidFill>
              <a:latin typeface="Arial" charset="0"/>
            </a:endParaRPr>
          </a:p>
          <a:p>
            <a:endParaRPr lang="en-US" sz="3200">
              <a:latin typeface="Arial" charset="0"/>
            </a:endParaRPr>
          </a:p>
        </p:txBody>
      </p:sp>
      <p:sp>
        <p:nvSpPr>
          <p:cNvPr id="125959" name="WordArt 7"/>
          <p:cNvSpPr>
            <a:spLocks noChangeArrowheads="1" noChangeShapeType="1" noTextEdit="1"/>
          </p:cNvSpPr>
          <p:nvPr/>
        </p:nvSpPr>
        <p:spPr bwMode="auto">
          <a:xfrm>
            <a:off x="1066800" y="4648200"/>
            <a:ext cx="6629400" cy="1692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54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2700000" algn="ctr" rotWithShape="0">
                  <a:srgbClr val="9966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8" grpId="0" autoUpdateAnimBg="0"/>
      <p:bldP spid="12595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20835" name="Picture 3" descr="42095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6513" y="-7938"/>
            <a:ext cx="10440988" cy="6892926"/>
          </a:xfrm>
          <a:noFill/>
          <a:ln/>
        </p:spPr>
      </p:pic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19050" y="-19050"/>
            <a:ext cx="184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3187806" algn="ctr" rotWithShape="0">
              <a:srgbClr val="272462"/>
            </a:outerShdw>
          </a:effectLst>
        </p:spPr>
        <p:txBody>
          <a:bodyPr wrap="none">
            <a:spAutoFit/>
          </a:bodyPr>
          <a:lstStyle/>
          <a:p>
            <a:endParaRPr lang="lv-LV">
              <a:solidFill>
                <a:srgbClr val="00FF00"/>
              </a:solidFill>
              <a:latin typeface="Arial" charset="0"/>
              <a:cs typeface="Arial" charset="0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1455738" y="6256338"/>
            <a:ext cx="1012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FFFF00"/>
                </a:solidFill>
                <a:latin typeface="Arial" charset="0"/>
                <a:cs typeface="Arial" charset="0"/>
              </a:rPr>
              <a:t>Вт. 29:9</a:t>
            </a:r>
          </a:p>
        </p:txBody>
      </p:sp>
      <p:sp>
        <p:nvSpPr>
          <p:cNvPr id="120839" name="WordArt 7"/>
          <p:cNvSpPr>
            <a:spLocks noChangeArrowheads="1" noChangeShapeType="1" noTextEdit="1"/>
          </p:cNvSpPr>
          <p:nvPr/>
        </p:nvSpPr>
        <p:spPr bwMode="auto">
          <a:xfrm>
            <a:off x="611188" y="5013325"/>
            <a:ext cx="8243887" cy="18446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Что мужчины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должны знать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 женщинах?</a:t>
            </a: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-5181600"/>
            <a:ext cx="9601200" cy="13106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800">
              <a:latin typeface="Arial" charset="0"/>
            </a:endParaRPr>
          </a:p>
        </p:txBody>
      </p:sp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304800" y="4114800"/>
            <a:ext cx="184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FFFF"/>
            </a:outerShdw>
          </a:effectLst>
        </p:spPr>
        <p:txBody>
          <a:bodyPr wrap="none">
            <a:spAutoFit/>
          </a:bodyPr>
          <a:lstStyle/>
          <a:p>
            <a:endParaRPr lang="en-US" sz="3200" b="1">
              <a:solidFill>
                <a:srgbClr val="CC3300"/>
              </a:solidFill>
              <a:latin typeface="Arial" charset="0"/>
            </a:endParaRPr>
          </a:p>
          <a:p>
            <a:endParaRPr lang="en-US" sz="1800">
              <a:latin typeface="Arial" charset="0"/>
            </a:endParaRP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381000" y="45720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 </a:t>
            </a:r>
            <a:endParaRPr lang="en-US" sz="3200" b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228600" y="1698625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FFFF"/>
            </a:outerShdw>
          </a:effectLst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 </a:t>
            </a:r>
            <a:endParaRPr lang="en-US" sz="1800" b="1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685800" y="3114675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CC"/>
            </a:outerShdw>
          </a:effec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0066"/>
                </a:solidFill>
                <a:latin typeface="Arial" charset="0"/>
              </a:rPr>
              <a:t> </a:t>
            </a:r>
            <a:endParaRPr lang="en-US" sz="3200" b="1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0650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4660900"/>
            <a:ext cx="2286000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504" name="WordArt 8"/>
          <p:cNvSpPr>
            <a:spLocks noChangeArrowheads="1" noChangeShapeType="1" noTextEdit="1"/>
          </p:cNvSpPr>
          <p:nvPr/>
        </p:nvSpPr>
        <p:spPr bwMode="auto">
          <a:xfrm>
            <a:off x="1295400" y="-430213"/>
            <a:ext cx="6553200" cy="771525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111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Любовь мужчины и 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жизнь мужчины -это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понятие  отдельные,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а ЛЮБОВЬ ЖЕНЩИНЫ -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ЭТО ВСЕ ЕЕ СУЩЕСТВО-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ВАНИЕ.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323850" y="0"/>
            <a:ext cx="7905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НУЖДА В ПРИЗНАТЕЛЬНОСТИ.</a:t>
            </a: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136525" y="3943350"/>
            <a:ext cx="4479925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Вкусная еда, </a:t>
            </a:r>
          </a:p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опрятный дом, </a:t>
            </a:r>
          </a:p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супружеская верность</a:t>
            </a:r>
          </a:p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заслуживают</a:t>
            </a:r>
          </a:p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похвалы.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ru-RU" sz="3200" dirty="0">
                <a:solidFill>
                  <a:schemeClr val="folHlink"/>
                </a:solidFill>
              </a:rPr>
              <a:t>     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МУЖ   -   ОПОРА В  СЕМЬЕ.</a:t>
            </a:r>
            <a:endParaRPr lang="uk-UA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0595" name="Rectangle 3"/>
          <p:cNvSpPr>
            <a:spLocks noChangeArrowheads="1"/>
          </p:cNvSpPr>
          <p:nvPr/>
        </p:nvSpPr>
        <p:spPr bwMode="auto">
          <a:xfrm>
            <a:off x="1908175" y="6262688"/>
            <a:ext cx="6072188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bIns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 – это место которое необходимо защищать. </a:t>
            </a:r>
          </a:p>
          <a:p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10596" name="Picture 4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98825" y="1981200"/>
            <a:ext cx="3078163" cy="4114800"/>
          </a:xfrm>
          <a:noFill/>
          <a:ln/>
        </p:spPr>
      </p:pic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0" y="1862138"/>
            <a:ext cx="30924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Женщинам нравятся </a:t>
            </a:r>
          </a:p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помощники, тот,</a:t>
            </a:r>
          </a:p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помогает ей,</a:t>
            </a:r>
          </a:p>
        </p:txBody>
      </p:sp>
      <p:sp>
        <p:nvSpPr>
          <p:cNvPr id="110598" name="Rectangle 6"/>
          <p:cNvSpPr>
            <a:spLocks noChangeArrowheads="1"/>
          </p:cNvSpPr>
          <p:nvPr/>
        </p:nvSpPr>
        <p:spPr bwMode="auto">
          <a:xfrm>
            <a:off x="19050" y="3352800"/>
            <a:ext cx="3009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не говорит только о любви.</a:t>
            </a:r>
          </a:p>
          <a:p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0599" name="Rectangle 7"/>
          <p:cNvSpPr>
            <a:spLocks noChangeArrowheads="1"/>
          </p:cNvSpPr>
          <p:nvPr/>
        </p:nvSpPr>
        <p:spPr bwMode="auto">
          <a:xfrm>
            <a:off x="44450" y="4114800"/>
            <a:ext cx="134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utoUpdateAnimBg="0"/>
      <p:bldP spid="110595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93763" y="115888"/>
            <a:ext cx="8215312" cy="1431925"/>
          </a:xfrm>
          <a:effectLst>
            <a:outerShdw dist="35921" dir="2700000" algn="ctr" rotWithShape="0">
              <a:srgbClr val="000000"/>
            </a:outerShdw>
          </a:effectLst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мужчины должны знать о женщинах: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Женщина нуждается в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Сердечной беседе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268538" y="6165850"/>
            <a:ext cx="5648325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bIns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Друг – это тот, с кем можно даже поплакать. </a:t>
            </a:r>
          </a:p>
          <a:p>
            <a:pPr eaLnBrk="0" hangingPunct="0"/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0700" y="2024063"/>
            <a:ext cx="6096000" cy="40290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4764088" y="5589588"/>
            <a:ext cx="44164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Быть счастливой – это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знать, что ты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симпатичная</a:t>
            </a:r>
            <a:endParaRPr lang="uk-UA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404813"/>
            <a:ext cx="41910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260350"/>
            <a:ext cx="3557588" cy="534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250825" y="404813"/>
            <a:ext cx="849788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ЖЕНЩИНА </a:t>
            </a:r>
            <a:r>
              <a:rPr lang="uk-UA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нуждается</a:t>
            </a:r>
            <a: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</a:t>
            </a:r>
            <a:r>
              <a:rPr lang="uk-UA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л-ю-б-в-и</a:t>
            </a:r>
            <a: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</a:t>
            </a:r>
            <a:r>
              <a:rPr lang="uk-UA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восхищении</a:t>
            </a:r>
            <a: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lv-LV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0" y="152400"/>
            <a:ext cx="2747963" cy="642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Потребность </a:t>
            </a:r>
          </a:p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восхищаться</a:t>
            </a:r>
          </a:p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женской </a:t>
            </a:r>
          </a:p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красотой,</a:t>
            </a:r>
          </a:p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внешностью,</a:t>
            </a:r>
          </a:p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фигурой;</a:t>
            </a:r>
          </a:p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общей</a:t>
            </a:r>
          </a:p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привлека-</a:t>
            </a:r>
          </a:p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тельностью </a:t>
            </a:r>
          </a:p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жены,</a:t>
            </a:r>
          </a:p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ее обаянием </a:t>
            </a:r>
          </a:p>
          <a:p>
            <a:r>
              <a:rPr lang="ru-RU" sz="3200" b="1">
                <a:solidFill>
                  <a:srgbClr val="FFCC00"/>
                </a:solidFill>
                <a:latin typeface="Times New Roman" pitchFamily="18" charset="0"/>
              </a:rPr>
              <a:t>и молодостью</a:t>
            </a:r>
          </a:p>
          <a:p>
            <a:endParaRPr lang="ru-RU" sz="3200" b="1">
              <a:solidFill>
                <a:srgbClr val="FFCC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1143000" y="0"/>
            <a:ext cx="64770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Женщина нуждается в романтически выраженной  признательности.</a:t>
            </a:r>
          </a:p>
          <a:p>
            <a:pPr>
              <a:spcBef>
                <a:spcPct val="50000"/>
              </a:spcBef>
            </a:pPr>
            <a:r>
              <a:rPr lang="ru-RU" sz="2800"/>
              <a:t>                                           </a:t>
            </a:r>
          </a:p>
        </p:txBody>
      </p:sp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908050"/>
            <a:ext cx="3594100" cy="537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001201">
            <a:off x="1246188" y="1196975"/>
            <a:ext cx="3387725" cy="506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 algn="ctr"/>
            <a:r>
              <a:rPr lang="ru-RU" sz="3600"/>
              <a:t>Женщина нуждается в</a:t>
            </a:r>
            <a:br>
              <a:rPr lang="ru-RU" sz="3600"/>
            </a:br>
            <a:r>
              <a:rPr lang="ru-RU" sz="3600"/>
              <a:t>честности, открытости и доверии</a:t>
            </a:r>
            <a:endParaRPr lang="uk-UA" sz="360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858963" y="6146800"/>
            <a:ext cx="559276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bIns="0" anchor="ctr">
            <a:spAutoFit/>
          </a:bodyPr>
          <a:lstStyle/>
          <a:p>
            <a:r>
              <a:rPr lang="ru-RU" sz="1800" b="1"/>
              <a:t>Любить – это значит быть верным до конца. </a:t>
            </a:r>
          </a:p>
          <a:p>
            <a:pPr eaLnBrk="0" hangingPunct="0"/>
            <a:endParaRPr lang="ru-RU" sz="1800">
              <a:latin typeface="Arial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0700" y="2038350"/>
            <a:ext cx="6096000" cy="40005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Mih\Рабочий стол\Capture\Bitmap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ext Box 2"/>
          <p:cNvSpPr txBox="1">
            <a:spLocks noChangeArrowheads="1"/>
          </p:cNvSpPr>
          <p:nvPr/>
        </p:nvSpPr>
        <p:spPr bwMode="auto">
          <a:xfrm>
            <a:off x="381000" y="533400"/>
            <a:ext cx="830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3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Verdana" pitchFamily="34" charset="0"/>
              </a:rPr>
              <a:t>     ПРЕДАННОСТЬ СЕМЬЕ</a:t>
            </a:r>
          </a:p>
        </p:txBody>
      </p:sp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2205038"/>
            <a:ext cx="60960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498475" y="115888"/>
            <a:ext cx="8610600" cy="1431925"/>
          </a:xfrm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ru-RU" sz="3200">
                <a:solidFill>
                  <a:srgbClr val="FFFF00"/>
                </a:solidFill>
              </a:rPr>
              <a:t/>
            </a:r>
            <a:br>
              <a:rPr lang="ru-RU" sz="3200">
                <a:solidFill>
                  <a:srgbClr val="FFFF00"/>
                </a:solidFill>
              </a:rPr>
            </a:br>
            <a:r>
              <a:rPr lang="ru-RU" sz="3200">
                <a:solidFill>
                  <a:srgbClr val="FFFF00"/>
                </a:solidFill>
              </a:rPr>
              <a:t>   </a:t>
            </a:r>
            <a:r>
              <a:rPr lang="ru-RU" sz="4000"/>
              <a:t>Женщина наслаждается </a:t>
            </a:r>
            <a:br>
              <a:rPr lang="ru-RU" sz="4000"/>
            </a:br>
            <a:r>
              <a:rPr lang="ru-RU" sz="4000"/>
              <a:t>различными выражениями</a:t>
            </a:r>
            <a:br>
              <a:rPr lang="ru-RU" sz="4000"/>
            </a:br>
            <a:r>
              <a:rPr lang="ru-RU" sz="4000"/>
              <a:t>                 любви.</a:t>
            </a:r>
            <a:endParaRPr lang="uk-UA" sz="4000"/>
          </a:p>
        </p:txBody>
      </p:sp>
      <p:sp>
        <p:nvSpPr>
          <p:cNvPr id="117763" name="Rectangle 3"/>
          <p:cNvSpPr>
            <a:spLocks noChangeArrowheads="1"/>
          </p:cNvSpPr>
          <p:nvPr/>
        </p:nvSpPr>
        <p:spPr bwMode="auto">
          <a:xfrm>
            <a:off x="1476375" y="6159500"/>
            <a:ext cx="69977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bIns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Ничто не сравнить со случайным поцелуем. Он сразу улучшает настроение. </a:t>
            </a:r>
          </a:p>
          <a:p>
            <a:pPr algn="ctr"/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17764" name="Picture 4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63713" y="1978025"/>
            <a:ext cx="6148387" cy="4114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4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autoUpdateAnimBg="0"/>
      <p:bldP spid="117763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 descr="Полотно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800">
              <a:latin typeface="Arial" charset="0"/>
            </a:endParaRPr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304800" y="4114800"/>
            <a:ext cx="184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FFFF"/>
            </a:outerShdw>
          </a:effectLst>
        </p:spPr>
        <p:txBody>
          <a:bodyPr wrap="none">
            <a:spAutoFit/>
          </a:bodyPr>
          <a:lstStyle/>
          <a:p>
            <a:endParaRPr lang="en-US" sz="3200" b="1">
              <a:solidFill>
                <a:srgbClr val="CC3300"/>
              </a:solidFill>
              <a:latin typeface="Arial" charset="0"/>
            </a:endParaRPr>
          </a:p>
          <a:p>
            <a:endParaRPr lang="en-US" sz="1800">
              <a:latin typeface="Arial" charset="0"/>
            </a:endParaRPr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381000" y="45720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 </a:t>
            </a:r>
            <a:endParaRPr lang="en-US" sz="3200" b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8789" name="Text Box 5"/>
          <p:cNvSpPr txBox="1">
            <a:spLocks noChangeArrowheads="1"/>
          </p:cNvSpPr>
          <p:nvPr/>
        </p:nvSpPr>
        <p:spPr bwMode="auto">
          <a:xfrm>
            <a:off x="228600" y="1698625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FFFF"/>
            </a:outerShdw>
          </a:effectLst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 </a:t>
            </a:r>
            <a:endParaRPr lang="en-US" sz="1800" b="1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685800" y="3114675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CC"/>
            </a:outerShdw>
          </a:effectLst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0066"/>
                </a:solidFill>
                <a:latin typeface="Arial" charset="0"/>
              </a:rPr>
              <a:t> </a:t>
            </a:r>
            <a:endParaRPr lang="en-US" sz="3200" b="1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365125" y="171450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r>
              <a:rPr lang="en-US" sz="2400" b="1" u="sng">
                <a:solidFill>
                  <a:srgbClr val="666633"/>
                </a:solidFill>
                <a:latin typeface="Arial" charset="0"/>
              </a:rPr>
              <a:t>.</a:t>
            </a:r>
          </a:p>
        </p:txBody>
      </p:sp>
      <p:sp>
        <p:nvSpPr>
          <p:cNvPr id="118792" name="Text Box 8"/>
          <p:cNvSpPr txBox="1">
            <a:spLocks noChangeArrowheads="1"/>
          </p:cNvSpPr>
          <p:nvPr/>
        </p:nvSpPr>
        <p:spPr bwMode="auto">
          <a:xfrm>
            <a:off x="609600" y="228600"/>
            <a:ext cx="7505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666633"/>
                </a:solidFill>
                <a:latin typeface="Arial" charset="0"/>
              </a:rPr>
              <a:t>ТРИ РАЗЛИЧНЫХ  ВЫРАЖЕНИЯ ЛЮБВИ.</a:t>
            </a:r>
          </a:p>
        </p:txBody>
      </p:sp>
      <p:sp>
        <p:nvSpPr>
          <p:cNvPr id="118793" name="WordArt 9"/>
          <p:cNvSpPr>
            <a:spLocks noChangeArrowheads="1" noChangeShapeType="1" noTextEdit="1"/>
          </p:cNvSpPr>
          <p:nvPr/>
        </p:nvSpPr>
        <p:spPr bwMode="auto">
          <a:xfrm>
            <a:off x="381000" y="1371600"/>
            <a:ext cx="22098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89803" dir="2700000" algn="ctr" rotWithShape="0">
                    <a:srgbClr val="666633"/>
                  </a:outerShdw>
                </a:effectLst>
                <a:latin typeface="Impact"/>
              </a:rPr>
              <a:t>случайное</a:t>
            </a:r>
          </a:p>
        </p:txBody>
      </p:sp>
      <p:sp>
        <p:nvSpPr>
          <p:cNvPr id="118794" name="Text Box 10"/>
          <p:cNvSpPr txBox="1">
            <a:spLocks noChangeArrowheads="1"/>
          </p:cNvSpPr>
          <p:nvPr/>
        </p:nvSpPr>
        <p:spPr bwMode="auto">
          <a:xfrm>
            <a:off x="2743200" y="1371600"/>
            <a:ext cx="54133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666633"/>
                </a:solidFill>
                <a:latin typeface="Arial" charset="0"/>
              </a:rPr>
              <a:t>Когда партнёр слегка задер-</a:t>
            </a:r>
          </a:p>
          <a:p>
            <a:r>
              <a:rPr lang="en-US" sz="2400" b="1">
                <a:solidFill>
                  <a:srgbClr val="666633"/>
                </a:solidFill>
                <a:latin typeface="Arial" charset="0"/>
              </a:rPr>
              <a:t>живает её руку.</a:t>
            </a:r>
          </a:p>
        </p:txBody>
      </p:sp>
      <p:sp>
        <p:nvSpPr>
          <p:cNvPr id="118795" name="WordArt 11"/>
          <p:cNvSpPr>
            <a:spLocks noChangeArrowheads="1" noChangeShapeType="1" noTextEdit="1"/>
          </p:cNvSpPr>
          <p:nvPr/>
        </p:nvSpPr>
        <p:spPr bwMode="auto">
          <a:xfrm>
            <a:off x="457200" y="2743200"/>
            <a:ext cx="20574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89803" dir="2700000" algn="ctr" rotWithShape="0">
                    <a:srgbClr val="666633"/>
                  </a:outerShdw>
                </a:effectLst>
                <a:latin typeface="Impact"/>
              </a:rPr>
              <a:t>интимное</a:t>
            </a:r>
          </a:p>
        </p:txBody>
      </p:sp>
      <p:sp>
        <p:nvSpPr>
          <p:cNvPr id="118796" name="Text Box 12"/>
          <p:cNvSpPr txBox="1">
            <a:spLocks noChangeArrowheads="1"/>
          </p:cNvSpPr>
          <p:nvPr/>
        </p:nvSpPr>
        <p:spPr bwMode="auto">
          <a:xfrm>
            <a:off x="2819400" y="2819400"/>
            <a:ext cx="5607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666633"/>
                </a:solidFill>
                <a:latin typeface="Arial" charset="0"/>
              </a:rPr>
              <a:t>Когда её обнимают и целуют.</a:t>
            </a:r>
          </a:p>
        </p:txBody>
      </p:sp>
      <p:sp>
        <p:nvSpPr>
          <p:cNvPr id="118797" name="WordArt 13"/>
          <p:cNvSpPr>
            <a:spLocks noChangeArrowheads="1" noChangeShapeType="1" noTextEdit="1"/>
          </p:cNvSpPr>
          <p:nvPr/>
        </p:nvSpPr>
        <p:spPr bwMode="auto">
          <a:xfrm>
            <a:off x="457200" y="3733800"/>
            <a:ext cx="2209800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89803" dir="2700000" algn="ctr" rotWithShape="0">
                    <a:srgbClr val="666633"/>
                  </a:outerShdw>
                </a:effectLst>
                <a:latin typeface="Impact"/>
              </a:rPr>
              <a:t>сексуальное</a:t>
            </a:r>
          </a:p>
        </p:txBody>
      </p:sp>
      <p:sp>
        <p:nvSpPr>
          <p:cNvPr id="118798" name="Text Box 14"/>
          <p:cNvSpPr txBox="1">
            <a:spLocks noChangeArrowheads="1"/>
          </p:cNvSpPr>
          <p:nvPr/>
        </p:nvSpPr>
        <p:spPr bwMode="auto">
          <a:xfrm>
            <a:off x="2971800" y="3810000"/>
            <a:ext cx="5253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666633"/>
                </a:solidFill>
                <a:latin typeface="Arial" charset="0"/>
              </a:rPr>
              <a:t>Высшее выражение любви.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0" dur="500"/>
                                        <p:tgtEl>
                                          <p:spTgt spid="118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18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1" grpId="0" autoUpdateAnimBg="0"/>
      <p:bldP spid="118792" grpId="0" autoUpdateAnimBg="0"/>
      <p:bldP spid="118793" grpId="0" animBg="1"/>
      <p:bldP spid="118794" grpId="0" autoUpdateAnimBg="0"/>
      <p:bldP spid="118795" grpId="0" animBg="1"/>
      <p:bldP spid="118796" grpId="0" autoUpdateAnimBg="0"/>
      <p:bldP spid="118797" grpId="0" animBg="1"/>
      <p:bldP spid="118798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549275"/>
            <a:ext cx="8774112" cy="584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0051" name="Text Box 3"/>
          <p:cNvSpPr txBox="1">
            <a:spLocks noChangeArrowheads="1"/>
          </p:cNvSpPr>
          <p:nvPr/>
        </p:nvSpPr>
        <p:spPr bwMode="auto">
          <a:xfrm>
            <a:off x="1508125" y="692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180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9027" name="Picture 3" descr="702036"/>
          <p:cNvPicPr>
            <a:picLocks noChangeAspect="1" noChangeArrowheads="1"/>
          </p:cNvPicPr>
          <p:nvPr/>
        </p:nvPicPr>
        <p:blipFill>
          <a:blip r:embed="rId2"/>
          <a:srcRect l="5185" r="5927"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</p:spPr>
      </p:pic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3276600" y="0"/>
            <a:ext cx="5867400" cy="643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CC00"/>
                </a:solidFill>
                <a:latin typeface="Times New Roman" pitchFamily="18" charset="0"/>
              </a:rPr>
              <a:t>Быть хорошим супругом – это не переделывать свою половину, а понимать и любить ее.</a:t>
            </a:r>
          </a:p>
          <a:p>
            <a:r>
              <a:rPr lang="ru-RU" sz="3600" b="1" i="1">
                <a:solidFill>
                  <a:srgbClr val="FFCC00"/>
                </a:solidFill>
                <a:latin typeface="Times New Roman" pitchFamily="18" charset="0"/>
              </a:rPr>
              <a:t>«Будьте братолюбивы </a:t>
            </a:r>
          </a:p>
          <a:p>
            <a:r>
              <a:rPr lang="ru-RU" sz="3600" b="1" i="1">
                <a:solidFill>
                  <a:srgbClr val="FFCC00"/>
                </a:solidFill>
                <a:latin typeface="Times New Roman" pitchFamily="18" charset="0"/>
              </a:rPr>
              <a:t>друг ко другу с нежностью, </a:t>
            </a:r>
          </a:p>
          <a:p>
            <a:r>
              <a:rPr lang="ru-RU" sz="3600" b="1" i="1">
                <a:solidFill>
                  <a:srgbClr val="FFCC00"/>
                </a:solidFill>
                <a:latin typeface="Times New Roman" pitchFamily="18" charset="0"/>
              </a:rPr>
              <a:t>в почтительности друг </a:t>
            </a:r>
          </a:p>
          <a:p>
            <a:r>
              <a:rPr lang="ru-RU" sz="3600" b="1" i="1">
                <a:solidFill>
                  <a:srgbClr val="FFCC00"/>
                </a:solidFill>
                <a:latin typeface="Times New Roman" pitchFamily="18" charset="0"/>
              </a:rPr>
              <a:t>друга предупреждайте» </a:t>
            </a:r>
          </a:p>
          <a:p>
            <a:pPr algn="ctr"/>
            <a:r>
              <a:rPr lang="ru-RU" sz="3600" b="1" i="1">
                <a:solidFill>
                  <a:srgbClr val="FFCC00"/>
                </a:solidFill>
                <a:latin typeface="Times New Roman" pitchFamily="18" charset="0"/>
              </a:rPr>
              <a:t>(Рим. 12:10)</a:t>
            </a:r>
            <a:r>
              <a:rPr lang="ru-RU" sz="3600" b="1">
                <a:solidFill>
                  <a:srgbClr val="FFCC00"/>
                </a:solidFill>
                <a:latin typeface="Times New Roman" pitchFamily="18" charset="0"/>
              </a:rPr>
              <a:t> </a:t>
            </a:r>
            <a:endParaRPr lang="en-US" sz="3600" b="1">
              <a:solidFill>
                <a:srgbClr val="FFCC00"/>
              </a:solidFill>
              <a:latin typeface="Times New Roman" pitchFamily="18" charset="0"/>
            </a:endParaRPr>
          </a:p>
          <a:p>
            <a:endParaRPr lang="ru-RU" sz="3600" b="1">
              <a:solidFill>
                <a:srgbClr val="FFCC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000099"/>
              </a:gs>
            </a:gsLst>
            <a:path path="shape">
              <a:fillToRect l="50000" t="50000" r="50000" b="50000"/>
            </a:path>
          </a:gra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sz="66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228600" y="685800"/>
            <a:ext cx="8610600" cy="265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lnSpc>
                <a:spcPct val="75000"/>
              </a:lnSpc>
              <a:spcBef>
                <a:spcPct val="50000"/>
              </a:spcBef>
              <a:tabLst>
                <a:tab pos="692150" algn="l"/>
              </a:tabLst>
            </a:pP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“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Никто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может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так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умело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разрушить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счастье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женщины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,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делая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ее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жизнь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не</a:t>
            </a: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вынос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имой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,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как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ее</a:t>
            </a:r>
            <a:endParaRPr lang="en-US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971550" y="3860800"/>
            <a:ext cx="7105650" cy="83099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9020"/>
                  <a:invGamma/>
                </a:schemeClr>
              </a:gs>
            </a:gsLst>
            <a:lin ang="5400000" scaled="1"/>
          </a:gra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r>
              <a:rPr lang="en-US" sz="4800" dirty="0" err="1">
                <a:solidFill>
                  <a:srgbClr val="CC3300"/>
                </a:solidFill>
                <a:latin typeface="Arial Black" pitchFamily="34" charset="0"/>
              </a:rPr>
              <a:t>собственный</a:t>
            </a:r>
            <a:r>
              <a:rPr lang="en-US" sz="4800" dirty="0">
                <a:solidFill>
                  <a:srgbClr val="CC3300"/>
                </a:solidFill>
                <a:latin typeface="Arial Black" pitchFamily="34" charset="0"/>
              </a:rPr>
              <a:t> </a:t>
            </a:r>
            <a:r>
              <a:rPr lang="en-US" sz="4800" dirty="0" err="1">
                <a:solidFill>
                  <a:srgbClr val="CC3300"/>
                </a:solidFill>
                <a:latin typeface="Arial Black" pitchFamily="34" charset="0"/>
              </a:rPr>
              <a:t>муж</a:t>
            </a:r>
            <a:r>
              <a:rPr lang="ru-RU" sz="4800" dirty="0">
                <a:solidFill>
                  <a:srgbClr val="CC3300"/>
                </a:solidFill>
                <a:latin typeface="Arial Black" pitchFamily="34" charset="0"/>
              </a:rPr>
              <a:t>»</a:t>
            </a:r>
            <a:r>
              <a:rPr lang="ru-RU" sz="4800" dirty="0">
                <a:solidFill>
                  <a:srgbClr val="FF0000"/>
                </a:solidFill>
                <a:latin typeface="Arial Black" pitchFamily="34" charset="0"/>
              </a:rPr>
              <a:t>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utoUpdateAnimBg="0"/>
      <p:bldP spid="91140" grpId="0" animBg="1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21859" name="34JSSGRD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 l="4546" r="4546"/>
          <a:stretch>
            <a:fillRect/>
          </a:stretch>
        </p:blipFill>
        <p:spPr bwMode="auto">
          <a:xfrm>
            <a:off x="0" y="-533400"/>
            <a:ext cx="9144000" cy="7391400"/>
          </a:xfrm>
          <a:prstGeom prst="rect">
            <a:avLst/>
          </a:prstGeom>
          <a:noFill/>
        </p:spPr>
      </p:pic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250825" y="2852738"/>
            <a:ext cx="88931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algn="ctr" eaLnBrk="0" hangingPunct="0"/>
            <a:endParaRPr lang="lv-LV" sz="60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21863" name="Text Box 7"/>
          <p:cNvSpPr txBox="1">
            <a:spLocks noChangeArrowheads="1"/>
          </p:cNvSpPr>
          <p:nvPr/>
        </p:nvSpPr>
        <p:spPr bwMode="auto">
          <a:xfrm>
            <a:off x="250825" y="4941888"/>
            <a:ext cx="8640763" cy="15541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66"/>
                </a:solidFill>
              </a:rPr>
              <a:t>Будьте братолюбивы друг ко другу                                     с нежностью в почтительности друг                                                     друга предупреждайте.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1859"/>
                </p:tgtEl>
              </p:cMediaNode>
            </p:vide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D:\Папка Михаила\Центральная Конференция\Глобальная Миссия\РЕКЛАМА\Библ. ист. в совр. мире\09_AfishaА2_.jpg"/>
          <p:cNvPicPr>
            <a:picLocks noChangeAspect="1" noChangeArrowheads="1"/>
          </p:cNvPicPr>
          <p:nvPr/>
        </p:nvPicPr>
        <p:blipFill>
          <a:blip r:embed="rId2"/>
          <a:srcRect r="1265" b="53760"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2" descr="D:\Папка Михаила\Центральная Конференция\Глобальная Миссия\РЕКЛАМА\Библ. ист. в совр. мире\09_kalend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4429125"/>
            <a:ext cx="1571625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Rus03024"/>
          <p:cNvPicPr>
            <a:picLocks noChangeAspect="1" noChangeArrowheads="1"/>
          </p:cNvPicPr>
          <p:nvPr/>
        </p:nvPicPr>
        <p:blipFill>
          <a:blip r:embed="rId3"/>
          <a:srcRect l="17981" t="39140" r="187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6"/>
          <p:cNvSpPr>
            <a:spLocks noChangeArrowheads="1" noChangeShapeType="1" noTextEdit="1"/>
          </p:cNvSpPr>
          <p:nvPr/>
        </p:nvSpPr>
        <p:spPr bwMode="auto">
          <a:xfrm>
            <a:off x="468313" y="3644900"/>
            <a:ext cx="8351837" cy="28797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27231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8000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Bookman Old Style"/>
              </a:rPr>
              <a:t>Моя молитва 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Bookman Old Style"/>
              </a:rPr>
              <a:t>нехай лине.</a:t>
            </a:r>
          </a:p>
        </p:txBody>
      </p:sp>
      <p:pic>
        <p:nvPicPr>
          <p:cNvPr id="5" name="004 Моя молитва нехай лин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numSld="7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rayer"/>
          <p:cNvPicPr>
            <a:picLocks noChangeAspect="1" noChangeArrowheads="1"/>
          </p:cNvPicPr>
          <p:nvPr/>
        </p:nvPicPr>
        <p:blipFill>
          <a:blip r:embed="rId2"/>
          <a:srcRect r="7822"/>
          <a:stretch>
            <a:fillRect/>
          </a:stretch>
        </p:blipFill>
        <p:spPr bwMode="auto">
          <a:xfrm>
            <a:off x="5148263" y="0"/>
            <a:ext cx="39957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0" y="0"/>
            <a:ext cx="5148263" cy="5724644"/>
          </a:xfrm>
          <a:prstGeom prst="rect">
            <a:avLst/>
          </a:prstGeom>
          <a:solidFill>
            <a:srgbClr val="D4A8B4">
              <a:alpha val="5686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Моя молитва нехай лине, </a:t>
            </a:r>
          </a:p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до Тебе,    </a:t>
            </a:r>
            <a:r>
              <a:rPr lang="ru-RU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наче</a:t>
            </a: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фіміам</a:t>
            </a: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</a:t>
            </a:r>
          </a:p>
          <a:p>
            <a:pPr algn="ctr"/>
            <a: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І серце лине </a:t>
            </a:r>
            <a:r>
              <a:rPr lang="uk-UA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беззупинно</a:t>
            </a:r>
            <a: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</a:t>
            </a:r>
          </a:p>
          <a:p>
            <a:pPr algn="ctr"/>
            <a: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 чудовий Твій Небесний храм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Mih\Рабочий стол\Capture\Bitmap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P5060002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 l="9244" t="2472" r="1781" b="49139"/>
          <a:stretch>
            <a:fillRect/>
          </a:stretch>
        </p:blipFill>
        <p:spPr bwMode="auto">
          <a:xfrm>
            <a:off x="0" y="14288"/>
            <a:ext cx="9144000" cy="684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1673225"/>
            <a:ext cx="91440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2212194" algn="ctr" rotWithShape="0">
              <a:schemeClr val="bg1"/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Боже, я молю за Україну, Боже, молю Тебе за людей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5060004"/>
          <p:cNvPicPr>
            <a:picLocks noChangeAspect="1" noChangeArrowheads="1"/>
          </p:cNvPicPr>
          <p:nvPr/>
        </p:nvPicPr>
        <p:blipFill>
          <a:blip r:embed="rId2">
            <a:lum bright="24000" contrast="30000"/>
          </a:blip>
          <a:srcRect/>
          <a:stretch>
            <a:fillRect/>
          </a:stretch>
        </p:blipFill>
        <p:spPr bwMode="auto">
          <a:xfrm>
            <a:off x="0" y="0"/>
            <a:ext cx="9202738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827088" y="981075"/>
            <a:ext cx="7508875" cy="4117975"/>
          </a:xfrm>
          <a:prstGeom prst="rect">
            <a:avLst/>
          </a:prstGeom>
          <a:solidFill>
            <a:schemeClr val="bg1">
              <a:alpha val="49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Ти їх прости, Ти їх спаси</a:t>
            </a:r>
          </a:p>
          <a:p>
            <a:pPr algn="ctr">
              <a:defRPr/>
            </a:pPr>
            <a:r>
              <a:rPr lang="uk-U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І милість Свою нам яви.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04-25-0667"/>
          <p:cNvPicPr>
            <a:picLocks noChangeAspect="1" noChangeArrowheads="1"/>
          </p:cNvPicPr>
          <p:nvPr/>
        </p:nvPicPr>
        <p:blipFill>
          <a:blip r:embed="rId2">
            <a:lum bright="24000" contrast="-30000"/>
          </a:blip>
          <a:srcRect l="6619" t="8693" r="10056" b="3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-323850" y="476250"/>
            <a:ext cx="9937750" cy="500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1"/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5000"/>
              </a:lnSpc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Боже, я знаю, </a:t>
            </a:r>
          </a:p>
          <a:p>
            <a:pPr algn="ctr">
              <a:lnSpc>
                <a:spcPct val="95000"/>
              </a:lnSpc>
              <a:defRPr/>
            </a:pP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будеш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нами</a:t>
            </a:r>
          </a:p>
          <a:p>
            <a:pPr algn="ctr">
              <a:lnSpc>
                <a:spcPct val="95000"/>
              </a:lnSpc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храмі Своєму </a:t>
            </a:r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lnSpc>
                <a:spcPct val="95000"/>
              </a:lnSpc>
              <a:defRPr/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 </a:t>
            </a: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небесами,</a:t>
            </a:r>
          </a:p>
          <a:p>
            <a:pPr algn="ctr">
              <a:lnSpc>
                <a:spcPct val="95000"/>
              </a:lnSpc>
              <a:defRPr/>
            </a:pP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Радість і мир Ти дарував,</a:t>
            </a:r>
          </a:p>
          <a:p>
            <a:pPr algn="ctr">
              <a:lnSpc>
                <a:spcPct val="95000"/>
              </a:lnSpc>
              <a:defRPr/>
            </a:pP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Життя за людей віддав,</a:t>
            </a:r>
          </a:p>
          <a:p>
            <a:pPr algn="ctr">
              <a:lnSpc>
                <a:spcPct val="95000"/>
              </a:lnSpc>
              <a:defRPr/>
            </a:pP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книгу життя нас записав. 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802122x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11188" y="260350"/>
            <a:ext cx="8121650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221219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uk-UA" sz="5400" b="1">
                <a:solidFill>
                  <a:schemeClr val="bg1"/>
                </a:solidFill>
                <a:latin typeface="Bookman Old Style" pitchFamily="18" charset="0"/>
              </a:rPr>
              <a:t>В Твоєму Слові живому,</a:t>
            </a:r>
          </a:p>
          <a:p>
            <a:pPr algn="ctr">
              <a:lnSpc>
                <a:spcPct val="90000"/>
              </a:lnSpc>
              <a:defRPr/>
            </a:pPr>
            <a:r>
              <a:rPr lang="uk-UA" sz="5400" b="1">
                <a:solidFill>
                  <a:schemeClr val="bg1"/>
                </a:solidFill>
                <a:latin typeface="Bookman Old Style" pitchFamily="18" charset="0"/>
              </a:rPr>
              <a:t>Ти для життя веління дав.</a:t>
            </a:r>
          </a:p>
          <a:p>
            <a:pPr algn="ctr">
              <a:lnSpc>
                <a:spcPct val="90000"/>
              </a:lnSpc>
              <a:defRPr/>
            </a:pPr>
            <a:r>
              <a:rPr lang="uk-UA" sz="5400" b="1">
                <a:solidFill>
                  <a:schemeClr val="bg1"/>
                </a:solidFill>
                <a:latin typeface="Bookman Old Style" pitchFamily="18" charset="0"/>
              </a:rPr>
              <a:t>Щоб люди всі молились Тому, </a:t>
            </a:r>
          </a:p>
          <a:p>
            <a:pPr algn="ctr">
              <a:lnSpc>
                <a:spcPct val="90000"/>
              </a:lnSpc>
              <a:defRPr/>
            </a:pPr>
            <a:r>
              <a:rPr lang="uk-UA" sz="5400" b="1">
                <a:solidFill>
                  <a:schemeClr val="bg1"/>
                </a:solidFill>
                <a:latin typeface="Bookman Old Style" pitchFamily="18" charset="0"/>
              </a:rPr>
              <a:t>Хто на хресті за них вмирав.</a:t>
            </a:r>
            <a:endParaRPr lang="ru-RU" sz="5400" b="1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4" descr="P6240030"/>
          <p:cNvPicPr>
            <a:picLocks noChangeAspect="1" noChangeArrowheads="1"/>
          </p:cNvPicPr>
          <p:nvPr/>
        </p:nvPicPr>
        <p:blipFill>
          <a:blip r:embed="rId2">
            <a:lum bright="12000" contrast="18000"/>
          </a:blip>
          <a:srcRect l="1839" r="8821" b="49609"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612775" y="2420938"/>
            <a:ext cx="7920038" cy="3914775"/>
          </a:xfrm>
          <a:prstGeom prst="rect">
            <a:avLst/>
          </a:prstGeom>
          <a:solidFill>
            <a:schemeClr val="bg1">
              <a:alpha val="3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5000"/>
              </a:lnSpc>
              <a:defRPr/>
            </a:pPr>
            <a:r>
              <a:rPr lang="uk-U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Боже, я молю за Україну, Боже, молю Тебе за людей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5060004"/>
          <p:cNvPicPr>
            <a:picLocks noChangeAspect="1" noChangeArrowheads="1"/>
          </p:cNvPicPr>
          <p:nvPr/>
        </p:nvPicPr>
        <p:blipFill>
          <a:blip r:embed="rId2">
            <a:lum bright="24000" contrast="30000"/>
          </a:blip>
          <a:srcRect/>
          <a:stretch>
            <a:fillRect/>
          </a:stretch>
        </p:blipFill>
        <p:spPr bwMode="auto">
          <a:xfrm>
            <a:off x="0" y="0"/>
            <a:ext cx="9202738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827088" y="981075"/>
            <a:ext cx="7508875" cy="4117975"/>
          </a:xfrm>
          <a:prstGeom prst="rect">
            <a:avLst/>
          </a:prstGeom>
          <a:solidFill>
            <a:schemeClr val="bg1">
              <a:alpha val="49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Ти їх прости, Ти їх спаси</a:t>
            </a:r>
          </a:p>
          <a:p>
            <a:pPr algn="ctr">
              <a:defRPr/>
            </a:pPr>
            <a:r>
              <a:rPr lang="uk-U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І милість Свою нам яви.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04-25-0667"/>
          <p:cNvPicPr>
            <a:picLocks noChangeAspect="1" noChangeArrowheads="1"/>
          </p:cNvPicPr>
          <p:nvPr/>
        </p:nvPicPr>
        <p:blipFill>
          <a:blip r:embed="rId2">
            <a:lum bright="24000" contrast="-30000"/>
          </a:blip>
          <a:srcRect l="6619" t="8693" r="10056" b="3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-323850" y="476250"/>
            <a:ext cx="9937750" cy="500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1"/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5000"/>
              </a:lnSpc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Боже, я знаю, </a:t>
            </a:r>
          </a:p>
          <a:p>
            <a:pPr algn="ctr">
              <a:lnSpc>
                <a:spcPct val="95000"/>
              </a:lnSpc>
              <a:defRPr/>
            </a:pP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будеш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нами</a:t>
            </a:r>
          </a:p>
          <a:p>
            <a:pPr algn="ctr">
              <a:lnSpc>
                <a:spcPct val="95000"/>
              </a:lnSpc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храмі Своєму </a:t>
            </a:r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lnSpc>
                <a:spcPct val="95000"/>
              </a:lnSpc>
              <a:defRPr/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 </a:t>
            </a: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небесами,</a:t>
            </a:r>
          </a:p>
          <a:p>
            <a:pPr algn="ctr">
              <a:lnSpc>
                <a:spcPct val="95000"/>
              </a:lnSpc>
              <a:defRPr/>
            </a:pP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Радість і мир Ти дарував,</a:t>
            </a:r>
          </a:p>
          <a:p>
            <a:pPr algn="ctr">
              <a:lnSpc>
                <a:spcPct val="95000"/>
              </a:lnSpc>
              <a:defRPr/>
            </a:pP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Життя за людей віддав,</a:t>
            </a:r>
          </a:p>
          <a:p>
            <a:pPr algn="ctr">
              <a:lnSpc>
                <a:spcPct val="95000"/>
              </a:lnSpc>
              <a:defRPr/>
            </a:pP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книгу життя нас записав. 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5060002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 l="9244" t="2472" r="1781" b="49139"/>
          <a:stretch>
            <a:fillRect/>
          </a:stretch>
        </p:blipFill>
        <p:spPr bwMode="auto">
          <a:xfrm>
            <a:off x="0" y="14288"/>
            <a:ext cx="9144000" cy="684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1412875"/>
            <a:ext cx="91440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2212194" algn="ctr" rotWithShape="0">
              <a:schemeClr val="bg1"/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Боже, я молю за Україну, Боже, молю Тебе за людей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5060004"/>
          <p:cNvPicPr>
            <a:picLocks noChangeAspect="1" noChangeArrowheads="1"/>
          </p:cNvPicPr>
          <p:nvPr/>
        </p:nvPicPr>
        <p:blipFill>
          <a:blip r:embed="rId2">
            <a:lum bright="24000" contrast="30000"/>
          </a:blip>
          <a:srcRect/>
          <a:stretch>
            <a:fillRect/>
          </a:stretch>
        </p:blipFill>
        <p:spPr bwMode="auto">
          <a:xfrm>
            <a:off x="0" y="0"/>
            <a:ext cx="9202738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827088" y="981075"/>
            <a:ext cx="7508875" cy="4117975"/>
          </a:xfrm>
          <a:prstGeom prst="rect">
            <a:avLst/>
          </a:prstGeom>
          <a:solidFill>
            <a:schemeClr val="bg1">
              <a:alpha val="49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Ти їх прости, Ти їх спаси</a:t>
            </a:r>
          </a:p>
          <a:p>
            <a:pPr algn="ctr">
              <a:defRPr/>
            </a:pPr>
            <a:r>
              <a:rPr lang="uk-U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І милість Свою нам яви.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04-25-0667"/>
          <p:cNvPicPr>
            <a:picLocks noChangeAspect="1" noChangeArrowheads="1"/>
          </p:cNvPicPr>
          <p:nvPr/>
        </p:nvPicPr>
        <p:blipFill>
          <a:blip r:embed="rId2">
            <a:lum bright="18000" contrast="-18000"/>
          </a:blip>
          <a:srcRect l="6619" t="8693" r="10056" b="3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23850" y="3213100"/>
            <a:ext cx="853281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1"/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Боже, я знаю,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будеш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нами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храмі Своєму  </a:t>
            </a:r>
          </a:p>
          <a:p>
            <a:pPr algn="ctr">
              <a:lnSpc>
                <a:spcPct val="90000"/>
              </a:lnSpc>
              <a:defRPr/>
            </a:pPr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 небесами,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Mih\Рабочий стол\Capture\Bitmap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erson00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11188" y="1412875"/>
            <a:ext cx="8207375" cy="5078313"/>
          </a:xfrm>
          <a:prstGeom prst="rect">
            <a:avLst/>
          </a:prstGeom>
          <a:solidFill>
            <a:srgbClr val="C0C0C0">
              <a:alpha val="3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  <a:defRPr/>
            </a:pPr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Радість і мир Ти дарував,</a:t>
            </a:r>
          </a:p>
          <a:p>
            <a:pPr algn="ctr">
              <a:lnSpc>
                <a:spcPct val="90000"/>
              </a:lnSpc>
              <a:defRPr/>
            </a:pPr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Життя за людей віддав,</a:t>
            </a:r>
          </a:p>
          <a:p>
            <a:pPr algn="ctr">
              <a:lnSpc>
                <a:spcPct val="90000"/>
              </a:lnSpc>
              <a:defRPr/>
            </a:pPr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 книгу життя нас записав. 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Jesus protect holding peopl"/>
          <p:cNvPicPr>
            <a:picLocks noChangeAspect="1" noChangeArrowheads="1"/>
          </p:cNvPicPr>
          <p:nvPr/>
        </p:nvPicPr>
        <p:blipFill>
          <a:blip r:embed="rId2"/>
          <a:srcRect l="1962" t="21922" r="1962" b="18526"/>
          <a:stretch>
            <a:fillRect/>
          </a:stretch>
        </p:blipFill>
        <p:spPr bwMode="auto">
          <a:xfrm>
            <a:off x="0" y="-26988"/>
            <a:ext cx="91090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-34925" y="3621088"/>
            <a:ext cx="9178925" cy="3262312"/>
          </a:xfrm>
          <a:prstGeom prst="rect">
            <a:avLst/>
          </a:prstGeom>
          <a:gradFill rotWithShape="1">
            <a:gsLst>
              <a:gs pos="0">
                <a:srgbClr val="E9CBB7">
                  <a:alpha val="0"/>
                </a:srgbClr>
              </a:gs>
              <a:gs pos="100000">
                <a:srgbClr val="8994C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pPr algn="ctr">
              <a:defRPr/>
            </a:pPr>
            <a:r>
              <a:rPr lang="uk-UA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Нас записав.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algn="ctr">
              <a:defRPr/>
            </a:pP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algn="ctr">
              <a:defRPr/>
            </a:pP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Rus03024"/>
          <p:cNvPicPr>
            <a:picLocks noChangeAspect="1" noChangeArrowheads="1"/>
          </p:cNvPicPr>
          <p:nvPr/>
        </p:nvPicPr>
        <p:blipFill>
          <a:blip r:embed="rId2"/>
          <a:srcRect l="-485" t="-249" r="-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D:\Папка Михаила\Центральная Конференция\Глобальная Миссия\РЕКЛАМА\Библ. ист. в совр. мире\09_AfishaА2_.jpg"/>
          <p:cNvPicPr>
            <a:picLocks noChangeAspect="1" noChangeArrowheads="1"/>
          </p:cNvPicPr>
          <p:nvPr/>
        </p:nvPicPr>
        <p:blipFill>
          <a:blip r:embed="rId2"/>
          <a:srcRect r="1265" b="53760"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2" descr="D:\Папка Михаила\Центральная Конференция\Глобальная Миссия\РЕКЛАМА\Библ. ист. в совр. мире\09_kalend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4429125"/>
            <a:ext cx="1571625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0802122x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4673600" cy="3505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33CC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2" descr="Z-26-1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7800" y="1371600"/>
            <a:ext cx="4876800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04800" y="5181600"/>
            <a:ext cx="8610600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ДИАЛОГ ВО ВСЕЛЕННОЙ</a:t>
            </a:r>
            <a:endParaRPr lang="ru-RU" sz="4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Rus03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7888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Rus101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944" name="WordArt 1024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person00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0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person01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914400" y="533400"/>
            <a:ext cx="7620000" cy="2530475"/>
          </a:xfrm>
          <a:prstGeom prst="rect">
            <a:avLst/>
          </a:prstGeom>
          <a:solidFill>
            <a:srgbClr val="333300">
              <a:alpha val="52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Смотрите, какую любовь дал нам Отец, чтобы нам называться и быть детьми Божьими. 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   1Иоанна 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3:1</a:t>
            </a:r>
          </a:p>
        </p:txBody>
      </p:sp>
      <p:sp>
        <p:nvSpPr>
          <p:cNvPr id="30720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5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315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4800600" y="304800"/>
            <a:ext cx="4114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206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Воззови  ко  Мне – и  Я  отвечу  тебе…</a:t>
            </a:r>
          </a:p>
          <a:p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206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206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Иеремии 33:3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101600">
                  <a:srgbClr val="002060">
                    <a:alpha val="60000"/>
                  </a:srgb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endParaRPr lang="ru-RU" sz="4000" b="1" dirty="0">
              <a:solidFill>
                <a:srgbClr val="FFFF00"/>
              </a:solidFill>
            </a:endParaRPr>
          </a:p>
          <a:p>
            <a:r>
              <a:rPr lang="ru-RU" sz="4000" b="1" dirty="0">
                <a:solidFill>
                  <a:srgbClr val="FFFF00"/>
                </a:solidFill>
              </a:rPr>
              <a:t>        </a:t>
            </a:r>
          </a:p>
        </p:txBody>
      </p:sp>
      <p:sp>
        <p:nvSpPr>
          <p:cNvPr id="46080" name="WordArt 0"/>
          <p:cNvSpPr>
            <a:spLocks noChangeArrowheads="1" noChangeShapeType="1" noTextEdit="1"/>
          </p:cNvSpPr>
          <p:nvPr/>
        </p:nvSpPr>
        <p:spPr bwMode="auto">
          <a:xfrm>
            <a:off x="8077200" y="5791200"/>
            <a:ext cx="762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6-7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3048000"/>
            <a:ext cx="4572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Облекитесь во </a:t>
            </a:r>
            <a:r>
              <a:rPr lang="ru-RU" sz="32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всеоружие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Божие, чтобы вам можно было стать против козней диавольских</a:t>
            </a:r>
            <a:r>
              <a:rPr lang="en-US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  <a:r>
              <a:rPr lang="ru-RU" sz="32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Еф</a:t>
            </a:r>
            <a:r>
              <a:rPr lang="en-US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6 </a:t>
            </a:r>
            <a:r>
              <a:rPr lang="en-US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: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11</a:t>
            </a:r>
            <a:endParaRPr lang="ru-RU" sz="3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101600">
                  <a:srgbClr val="C00000">
                    <a:alpha val="60000"/>
                  </a:srgb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Mih\Рабочий стол\Capture\Bitmap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moutains_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47109" name="Picture 5" descr="82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304800"/>
            <a:ext cx="2628900" cy="3124200"/>
          </a:xfrm>
          <a:prstGeom prst="rect">
            <a:avLst/>
          </a:prstGeom>
          <a:noFill/>
        </p:spPr>
      </p:pic>
      <p:pic>
        <p:nvPicPr>
          <p:cNvPr id="47110" name="Picture 6" descr="Baptize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838200"/>
            <a:ext cx="4572000" cy="4121150"/>
          </a:xfrm>
          <a:prstGeom prst="rect">
            <a:avLst/>
          </a:prstGeom>
          <a:noFill/>
        </p:spPr>
      </p:pic>
      <p:pic>
        <p:nvPicPr>
          <p:cNvPr id="47111" name="Picture 7" descr="Behol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3429000"/>
            <a:ext cx="2487613" cy="3276600"/>
          </a:xfrm>
          <a:prstGeom prst="rect">
            <a:avLst/>
          </a:prstGeom>
          <a:noFill/>
        </p:spPr>
      </p:pic>
      <p:sp>
        <p:nvSpPr>
          <p:cNvPr id="47104" name="WordArt 0"/>
          <p:cNvSpPr>
            <a:spLocks noChangeArrowheads="1" noChangeShapeType="1" noTextEdit="1"/>
          </p:cNvSpPr>
          <p:nvPr/>
        </p:nvSpPr>
        <p:spPr bwMode="auto">
          <a:xfrm>
            <a:off x="8153400" y="5791200"/>
            <a:ext cx="609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8-10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Molyasiesya ru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4114800"/>
            <a:ext cx="1776413" cy="2209800"/>
          </a:xfrm>
          <a:prstGeom prst="rect">
            <a:avLst/>
          </a:prstGeom>
          <a:noFill/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752475" y="609600"/>
            <a:ext cx="7678738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Отче наш, сущий на небесах! </a:t>
            </a:r>
          </a:p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да святится имя Твое;</a:t>
            </a:r>
          </a:p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да приидет Царствие Твое; </a:t>
            </a:r>
          </a:p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да будет воля Твоя и на </a:t>
            </a:r>
          </a:p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земле,   как на небе;</a:t>
            </a:r>
          </a:p>
        </p:txBody>
      </p:sp>
      <p:sp>
        <p:nvSpPr>
          <p:cNvPr id="49152" name="WordArt 0"/>
          <p:cNvSpPr>
            <a:spLocks noChangeArrowheads="1" noChangeShapeType="1" noTextEdit="1"/>
          </p:cNvSpPr>
          <p:nvPr/>
        </p:nvSpPr>
        <p:spPr bwMode="auto">
          <a:xfrm>
            <a:off x="8077200" y="5791200"/>
            <a:ext cx="5619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11-12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990600" y="441325"/>
            <a:ext cx="68834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Хлеб наш насущный </a:t>
            </a:r>
          </a:p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дай нам на сей день;</a:t>
            </a:r>
          </a:p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прости нам долги наши, </a:t>
            </a:r>
          </a:p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как и мы прощаем </a:t>
            </a:r>
          </a:p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должникам нашим;</a:t>
            </a:r>
          </a:p>
        </p:txBody>
      </p:sp>
      <p:pic>
        <p:nvPicPr>
          <p:cNvPr id="10246" name="Picture 6" descr="Molyasiesya ru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4038600"/>
            <a:ext cx="1776413" cy="2057400"/>
          </a:xfrm>
          <a:prstGeom prst="rect">
            <a:avLst/>
          </a:prstGeom>
          <a:noFill/>
        </p:spPr>
      </p:pic>
      <p:sp>
        <p:nvSpPr>
          <p:cNvPr id="10240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13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685800" y="609600"/>
            <a:ext cx="77724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не введи нас в искушение, 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но избавь нас от лукавого. 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Ибо Твое есть Царство </a:t>
            </a:r>
          </a:p>
          <a:p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сила и 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слава во веки. 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Аминь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       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       </a:t>
            </a:r>
            <a:r>
              <a:rPr lang="ru-RU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Матф.6:9-13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8132" name="Picture 4" descr="Molyasiesya ru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4038600"/>
            <a:ext cx="1776413" cy="2362200"/>
          </a:xfrm>
          <a:prstGeom prst="rect">
            <a:avLst/>
          </a:prstGeom>
          <a:noFill/>
        </p:spPr>
      </p:pic>
      <p:sp>
        <p:nvSpPr>
          <p:cNvPr id="48128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14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7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50181" name="Picture 5" descr="Molyasiesya ru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457200"/>
            <a:ext cx="754063" cy="1295400"/>
          </a:xfrm>
          <a:prstGeom prst="rect">
            <a:avLst/>
          </a:prstGeom>
          <a:noFill/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971800" y="1676400"/>
            <a:ext cx="3040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u="sng">
                <a:solidFill>
                  <a:srgbClr val="FFFF00"/>
                </a:solidFill>
              </a:rPr>
              <a:t>МОЛИТВЫ.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1143000" y="533400"/>
            <a:ext cx="2716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УСЛОВИЯ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4953000" y="457200"/>
            <a:ext cx="3725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УСЛЫШАНОЙ</a:t>
            </a: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246063" y="2898775"/>
            <a:ext cx="863210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1-е условие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:</a:t>
            </a:r>
          </a:p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endParaRPr lang="ru-RU" sz="3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32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ОБРАЩЕНИЕ ТОЛЬКО  К   БОГУ - ОТЦУ.</a:t>
            </a: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0176" name="WordArt 0"/>
          <p:cNvSpPr>
            <a:spLocks noChangeArrowheads="1" noChangeShapeType="1" noTextEdit="1"/>
          </p:cNvSpPr>
          <p:nvPr/>
        </p:nvSpPr>
        <p:spPr bwMode="auto">
          <a:xfrm>
            <a:off x="8153400" y="5791200"/>
            <a:ext cx="4857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15-16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7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</p:spPr>
      </p:pic>
      <p:pic>
        <p:nvPicPr>
          <p:cNvPr id="58371" name="Picture 3" descr="Molyasiesya ru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533400"/>
            <a:ext cx="754063" cy="1295400"/>
          </a:xfrm>
          <a:prstGeom prst="rect">
            <a:avLst/>
          </a:prstGeom>
          <a:noFill/>
        </p:spPr>
      </p:pic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2971800" y="1676400"/>
            <a:ext cx="3040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u="sng">
                <a:solidFill>
                  <a:srgbClr val="FFFF00"/>
                </a:solidFill>
              </a:rPr>
              <a:t>МОЛИТВЫ.</a:t>
            </a: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1371600" y="457200"/>
            <a:ext cx="2716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УСЛОВИЯ</a:t>
            </a: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4953000" y="457200"/>
            <a:ext cx="3725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УСЛЫШАНОЙ</a:t>
            </a: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708025" y="2514600"/>
            <a:ext cx="775244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2-е условие</a:t>
            </a:r>
          </a:p>
          <a:p>
            <a:pPr algn="ctr">
              <a:tabLst>
                <a:tab pos="2636838" algn="ctr"/>
                <a:tab pos="5273675" algn="r"/>
              </a:tabLst>
            </a:pPr>
            <a:endParaRPr lang="ru-RU" sz="3200" b="1" u="sng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200" b="1" u="sng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МОЛИТВА  </a:t>
            </a:r>
            <a:r>
              <a:rPr lang="ru-RU" sz="32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БЕЗ 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32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ВСПОМАГАТЕЛЬНЫХ  ПРЕДМЕТОВ.</a:t>
            </a: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838200" y="4724400"/>
            <a:ext cx="5341938" cy="17399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 b="1" u="sng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«Бога  не видел никто </a:t>
            </a:r>
          </a:p>
          <a:p>
            <a:r>
              <a:rPr lang="ru-RU" sz="3600" b="1" u="sng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и видеть не может»</a:t>
            </a:r>
            <a:r>
              <a:rPr lang="ru-RU" sz="3600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   </a:t>
            </a:r>
          </a:p>
          <a:p>
            <a:r>
              <a:rPr lang="ru-RU" sz="3600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  </a:t>
            </a:r>
            <a:r>
              <a:rPr lang="ru-RU" sz="3600" u="sng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1Тим 6:16</a:t>
            </a:r>
            <a:r>
              <a:rPr lang="ru-RU" sz="3600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  </a:t>
            </a:r>
          </a:p>
        </p:txBody>
      </p:sp>
      <p:sp>
        <p:nvSpPr>
          <p:cNvPr id="58368" name="WordArt 0"/>
          <p:cNvSpPr>
            <a:spLocks noChangeArrowheads="1" noChangeShapeType="1" noTextEdit="1"/>
          </p:cNvSpPr>
          <p:nvPr/>
        </p:nvSpPr>
        <p:spPr bwMode="auto">
          <a:xfrm>
            <a:off x="8077200" y="5791200"/>
            <a:ext cx="5619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17-18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7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7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</p:spPr>
      </p:pic>
      <p:pic>
        <p:nvPicPr>
          <p:cNvPr id="59395" name="Picture 3" descr="Molyasiesya ru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457200"/>
            <a:ext cx="754063" cy="1295400"/>
          </a:xfrm>
          <a:prstGeom prst="rect">
            <a:avLst/>
          </a:prstGeom>
          <a:noFill/>
        </p:spPr>
      </p:pic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2971800" y="1676400"/>
            <a:ext cx="3040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u="sng">
                <a:solidFill>
                  <a:srgbClr val="FFFF00"/>
                </a:solidFill>
              </a:rPr>
              <a:t>МОЛИТВЫ.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1169988" y="457200"/>
            <a:ext cx="2716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УСЛОВИЯ</a:t>
            </a: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4876800" y="441325"/>
            <a:ext cx="3725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УСЛЫШАНОЙ</a:t>
            </a:r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831850" y="2971800"/>
            <a:ext cx="7473950" cy="338772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 b="1" dirty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«Называя себя мудрыми,</a:t>
            </a:r>
          </a:p>
          <a:p>
            <a:r>
              <a:rPr lang="ru-RU" sz="3600" b="1" dirty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обезумели, </a:t>
            </a:r>
            <a:r>
              <a:rPr lang="ru-RU" sz="3600" b="1" i="1" dirty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(сошли  с  ума)</a:t>
            </a:r>
            <a:r>
              <a:rPr lang="ru-RU" sz="3600" b="1" dirty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  <a:p>
            <a:r>
              <a:rPr lang="ru-RU" sz="3600" b="1" dirty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и славу нетленного Бога </a:t>
            </a:r>
          </a:p>
          <a:p>
            <a:r>
              <a:rPr lang="ru-RU" sz="3600" b="1" u="sng" dirty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изменили в образ</a:t>
            </a:r>
            <a:r>
              <a:rPr lang="ru-RU" sz="3600" b="1" dirty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, </a:t>
            </a:r>
          </a:p>
          <a:p>
            <a:r>
              <a:rPr lang="ru-RU" sz="3600" b="1" dirty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подобный тленному человеку».</a:t>
            </a:r>
          </a:p>
          <a:p>
            <a:r>
              <a:rPr lang="ru-RU" sz="3600" b="1" dirty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Римлянам 1:22-23  </a:t>
            </a:r>
          </a:p>
        </p:txBody>
      </p:sp>
      <p:sp>
        <p:nvSpPr>
          <p:cNvPr id="59392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19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christ00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547688" y="3868738"/>
            <a:ext cx="8062912" cy="2289175"/>
          </a:xfrm>
          <a:prstGeom prst="rect">
            <a:avLst/>
          </a:prstGeom>
          <a:solidFill>
            <a:srgbClr val="993366">
              <a:alpha val="57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«…Иисус же </a:t>
            </a:r>
            <a:r>
              <a:rPr lang="ru-RU" sz="3600" b="1" u="sng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возвел очи к небу и сказал</a:t>
            </a:r>
            <a:r>
              <a:rPr lang="ru-RU" sz="3600" b="1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:  Отче! благодарю Тебя,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что Ты услышал Меня».  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Иоанн 11:41</a:t>
            </a:r>
          </a:p>
        </p:txBody>
      </p:sp>
      <p:sp>
        <p:nvSpPr>
          <p:cNvPr id="17408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20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7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51203" name="Picture 3" descr="Molyasiesya ru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457200"/>
            <a:ext cx="754063" cy="1295400"/>
          </a:xfrm>
          <a:prstGeom prst="rect">
            <a:avLst/>
          </a:prstGeom>
          <a:noFill/>
        </p:spPr>
      </p:pic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2971800" y="1676400"/>
            <a:ext cx="3040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u="sng">
                <a:solidFill>
                  <a:srgbClr val="FFFF00"/>
                </a:solidFill>
              </a:rPr>
              <a:t>МОЛИТВЫ.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1169988" y="490538"/>
            <a:ext cx="2716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УСЛОВИЯ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4800600" y="457200"/>
            <a:ext cx="3725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УСЛЫШАНОЙ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836613" y="3275013"/>
            <a:ext cx="752924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3-е условие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: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</a:t>
            </a: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Молитва через единого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посредника - Иисуса Христа.</a:t>
            </a:r>
          </a:p>
        </p:txBody>
      </p:sp>
      <p:sp>
        <p:nvSpPr>
          <p:cNvPr id="51200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21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Rus030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4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43400" y="381000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если чего попросите у Отца </a:t>
            </a:r>
            <a:r>
              <a:rPr lang="ru-RU" sz="4400" b="1" u="sng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во имя Мое</a:t>
            </a: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, то сделаю, да прославится Отец в Сыне. </a:t>
            </a:r>
            <a:endParaRPr lang="en-US" sz="44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r>
              <a:rPr lang="en-US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  </a:t>
            </a: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Ин</a:t>
            </a:r>
            <a:r>
              <a:rPr lang="en-US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14</a:t>
            </a:r>
            <a:r>
              <a:rPr lang="en-US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:</a:t>
            </a: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13</a:t>
            </a:r>
            <a:endParaRPr lang="ru-RU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Mih\Рабочий стол\Capture\Bitmap-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7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52227" name="Picture 3" descr="Molyasiesya ru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457200"/>
            <a:ext cx="754063" cy="1295400"/>
          </a:xfrm>
          <a:prstGeom prst="rect">
            <a:avLst/>
          </a:prstGeom>
          <a:noFill/>
        </p:spPr>
      </p:pic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2971800" y="1676400"/>
            <a:ext cx="3040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u="sng">
                <a:solidFill>
                  <a:srgbClr val="FFFF00"/>
                </a:solidFill>
              </a:rPr>
              <a:t>МОЛИТВЫ.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1246188" y="490538"/>
            <a:ext cx="2716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УСЛОВИЯ</a:t>
            </a: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4800600" y="457200"/>
            <a:ext cx="3725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УСЛЫШАНОЙ</a:t>
            </a:r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1708150" y="3081338"/>
            <a:ext cx="5734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4-е условие</a:t>
            </a:r>
            <a:r>
              <a:rPr lang="ru-RU" sz="4000" b="1" i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</a:t>
            </a:r>
            <a:r>
              <a:rPr lang="ru-RU" sz="4000" b="1" i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-  </a:t>
            </a: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ВЕРА</a:t>
            </a:r>
            <a:r>
              <a:rPr lang="ru-RU" sz="4000" b="1" i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2224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23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Rus030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762000" y="533400"/>
            <a:ext cx="75438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3600" b="1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“Все, чего ни </a:t>
            </a:r>
            <a:r>
              <a:rPr lang="ru-RU" sz="36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будете  </a:t>
            </a:r>
            <a:r>
              <a:rPr lang="ru-RU" sz="3600" b="1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просить </a:t>
            </a:r>
          </a:p>
          <a:p>
            <a:r>
              <a:rPr lang="ru-RU" sz="3600" b="1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молитве, </a:t>
            </a:r>
            <a:r>
              <a:rPr lang="ru-RU" sz="3600" b="1" u="sng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верьте</a:t>
            </a:r>
            <a:r>
              <a:rPr lang="ru-RU" sz="3600" b="1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, что </a:t>
            </a:r>
          </a:p>
          <a:p>
            <a:r>
              <a:rPr lang="ru-RU" sz="3600" b="1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получите, и будет вам” </a:t>
            </a:r>
          </a:p>
          <a:p>
            <a:r>
              <a:rPr lang="ru-RU" sz="3600" b="1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(Марк. 11:24). </a:t>
            </a:r>
          </a:p>
        </p:txBody>
      </p:sp>
      <p:sp>
        <p:nvSpPr>
          <p:cNvPr id="39936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24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waters_034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685800" y="522288"/>
            <a:ext cx="7924800" cy="5578475"/>
          </a:xfrm>
          <a:prstGeom prst="rect">
            <a:avLst/>
          </a:prstGeom>
          <a:solidFill>
            <a:srgbClr val="3366CC">
              <a:alpha val="42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2636838" algn="ctr"/>
                <a:tab pos="5273675" algn="r"/>
              </a:tabLst>
            </a:pPr>
            <a:r>
              <a:rPr lang="ru-RU" sz="4000" dirty="0">
                <a:solidFill>
                  <a:schemeClr val="bg1"/>
                </a:solidFill>
              </a:rPr>
              <a:t> </a:t>
            </a:r>
            <a:r>
              <a:rPr lang="ru-RU" sz="4000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«Но да просит </a:t>
            </a:r>
            <a:r>
              <a:rPr lang="ru-RU" sz="4000" u="sng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 верою</a:t>
            </a:r>
            <a:r>
              <a:rPr lang="ru-RU" sz="4000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4000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нимало </a:t>
            </a:r>
            <a:r>
              <a:rPr lang="ru-RU" sz="4000" u="sng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 сомневаясь</a:t>
            </a:r>
            <a:r>
              <a:rPr lang="ru-RU" sz="4000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4000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потому что  сомневающийся подобен морской волне,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4000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ветром поднимаемой и развеваемой. 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4000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Да не думает такой человек получить что-нибудь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4000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от Господа».    Иакова 1:6-7</a:t>
            </a:r>
            <a:endParaRPr lang="ru-RU" sz="4000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0416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25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7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53251" name="Picture 3" descr="Molyasiesya ru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457200"/>
            <a:ext cx="754063" cy="1295400"/>
          </a:xfrm>
          <a:prstGeom prst="rect">
            <a:avLst/>
          </a:prstGeom>
          <a:noFill/>
        </p:spPr>
      </p:pic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2971800" y="1676400"/>
            <a:ext cx="3040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u="sng">
                <a:solidFill>
                  <a:srgbClr val="FFFF00"/>
                </a:solidFill>
              </a:rPr>
              <a:t>МОЛИТВЫ.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1295400" y="457200"/>
            <a:ext cx="2716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УСЛОВИЯ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876800" y="533400"/>
            <a:ext cx="3725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УСЛЫШАНОЙ</a:t>
            </a:r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2139950" y="2746375"/>
            <a:ext cx="48688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5-е  </a:t>
            </a:r>
            <a:r>
              <a:rPr lang="ru-RU" sz="3600" b="1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условие</a:t>
            </a:r>
            <a:r>
              <a:rPr lang="ru-RU" sz="4000" b="1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i="1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  <a:r>
              <a:rPr lang="ru-RU" sz="4400" b="1" u="sng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Настойчивость</a:t>
            </a:r>
            <a:r>
              <a:rPr lang="ru-RU" sz="4000" b="1" u="sng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</a:p>
        </p:txBody>
      </p:sp>
      <p:sp>
        <p:nvSpPr>
          <p:cNvPr id="53248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26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person0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60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27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3581400"/>
            <a:ext cx="754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Не заботьтесь ни о чем, но всегда в молитве и прошении </a:t>
            </a:r>
          </a:p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  благодарением открывайте свои желания пред Богом</a:t>
            </a:r>
            <a:r>
              <a:rPr lang="en-US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   </a:t>
            </a:r>
          </a:p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                      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Филлип</a:t>
            </a:r>
            <a:r>
              <a:rPr lang="en-US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4</a:t>
            </a:r>
            <a:r>
              <a:rPr lang="en-US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: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rgbClr val="C00000">
                      <a:alpha val="6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6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101600">
                  <a:srgbClr val="C00000">
                    <a:alpha val="60000"/>
                  </a:srgb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7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54275" name="Picture 3" descr="Molyasiesya ru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533400"/>
            <a:ext cx="754063" cy="1295400"/>
          </a:xfrm>
          <a:prstGeom prst="rect">
            <a:avLst/>
          </a:prstGeom>
          <a:noFill/>
        </p:spPr>
      </p:pic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2971800" y="1676400"/>
            <a:ext cx="3040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u="sng">
                <a:solidFill>
                  <a:srgbClr val="FFFF00"/>
                </a:solidFill>
              </a:rPr>
              <a:t>МОЛИТВЫ.</a:t>
            </a: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1295400" y="533400"/>
            <a:ext cx="2716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УСЛОВИЯ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4724400" y="533400"/>
            <a:ext cx="3725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УСЛЫШАНОЙ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1125538" y="2667000"/>
            <a:ext cx="68961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u="sng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6-е  условие - ПРОЩАЙТЕ</a:t>
            </a:r>
            <a:r>
              <a:rPr lang="ru-RU" sz="4000" b="1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533400" y="3505200"/>
            <a:ext cx="8267700" cy="28384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2636838" algn="ctr"/>
                <a:tab pos="5273675" algn="r"/>
              </a:tabLst>
            </a:pPr>
            <a:r>
              <a:rPr lang="ru-RU" sz="3600" dirty="0">
                <a:solidFill>
                  <a:schemeClr val="bg1"/>
                </a:solidFill>
              </a:rPr>
              <a:t> </a:t>
            </a:r>
            <a:r>
              <a:rPr lang="ru-RU" sz="3600" b="1" dirty="0">
                <a:ln w="17780" cmpd="sng">
                  <a:solidFill>
                    <a:srgbClr val="0070C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«И когда стоите на молитве,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rgbClr val="0070C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прощайте, если что имеете на кого,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rgbClr val="0070C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дабы и Отец ваш Небесный 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rgbClr val="0070C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простил вам согрешения ваши».</a:t>
            </a:r>
          </a:p>
          <a:p>
            <a:pPr>
              <a:tabLst>
                <a:tab pos="2636838" algn="ctr"/>
                <a:tab pos="5273675" algn="r"/>
              </a:tabLst>
            </a:pPr>
            <a:r>
              <a:rPr lang="ru-RU" sz="3600" b="1" dirty="0">
                <a:ln w="17780" cmpd="sng">
                  <a:solidFill>
                    <a:srgbClr val="0070C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7780" cmpd="sng">
                  <a:solidFill>
                    <a:srgbClr val="0070C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                                 Марка </a:t>
            </a:r>
            <a:r>
              <a:rPr lang="ru-RU" sz="3600" b="1" dirty="0">
                <a:ln w="17780" cmpd="sng">
                  <a:solidFill>
                    <a:srgbClr val="0070C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11:25</a:t>
            </a:r>
          </a:p>
        </p:txBody>
      </p:sp>
      <p:sp>
        <p:nvSpPr>
          <p:cNvPr id="54272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28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0" name="Picture 6" descr="I-095-01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13263" cy="6858000"/>
          </a:xfrm>
          <a:prstGeom prst="rect">
            <a:avLst/>
          </a:prstGeom>
          <a:noFill/>
        </p:spPr>
      </p:pic>
      <p:pic>
        <p:nvPicPr>
          <p:cNvPr id="36871" name="Picture 7" descr="AX0510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7713" y="0"/>
            <a:ext cx="4586287" cy="6858000"/>
          </a:xfrm>
          <a:prstGeom prst="rect">
            <a:avLst/>
          </a:prstGeom>
          <a:noFill/>
        </p:spPr>
      </p:pic>
      <p:pic>
        <p:nvPicPr>
          <p:cNvPr id="36872" name="Picture 8" descr="AX0479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4572000"/>
            <a:ext cx="3048000" cy="2286000"/>
          </a:xfrm>
          <a:prstGeom prst="rect">
            <a:avLst/>
          </a:prstGeom>
          <a:noFill/>
        </p:spPr>
      </p:pic>
      <p:sp>
        <p:nvSpPr>
          <p:cNvPr id="36864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29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7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55299" name="Picture 3" descr="Molyasiesya ru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457200"/>
            <a:ext cx="754063" cy="1295400"/>
          </a:xfrm>
          <a:prstGeom prst="rect">
            <a:avLst/>
          </a:prstGeom>
          <a:noFill/>
        </p:spPr>
      </p:pic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2971800" y="1676400"/>
            <a:ext cx="3040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u="sng">
                <a:solidFill>
                  <a:srgbClr val="FFFF00"/>
                </a:solidFill>
              </a:rPr>
              <a:t>МОЛИТВЫ.</a:t>
            </a: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1143000" y="457200"/>
            <a:ext cx="2716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УСЛОВИЯ</a:t>
            </a: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4648200" y="457200"/>
            <a:ext cx="3725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УСЛЫШАНОЙ</a:t>
            </a: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239713" y="2774950"/>
            <a:ext cx="870449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7-е   условие </a:t>
            </a:r>
            <a:endParaRPr lang="ru-RU" sz="4000" b="1" dirty="0" smtClean="0">
              <a:ln w="17780" cmpd="sng">
                <a:solidFill>
                  <a:srgbClr val="FFFF0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4000" b="1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  <a:r>
              <a:rPr lang="ru-RU" sz="4000" b="1" u="sng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ПОСЛУШАНИЕ  ВОЛЕ  БОЖЬЕЙ</a:t>
            </a:r>
            <a:r>
              <a:rPr lang="ru-RU" sz="4000" b="1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5296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30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Rus100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787400" y="1479550"/>
            <a:ext cx="727551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«Кто отклоняет ухо свое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 слушания </a:t>
            </a:r>
            <a:r>
              <a:rPr lang="ru-RU" sz="4000" b="1" u="sng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закона,</a:t>
            </a:r>
            <a:r>
              <a:rPr lang="ru-RU" sz="4000" b="1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того и молитва - мерзость».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u="sng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Притчи 28:9</a:t>
            </a:r>
            <a:r>
              <a:rPr lang="ru-RU" sz="4000" b="1" dirty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62464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31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7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56323" name="Picture 3" descr="Molyasiesya ru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533400"/>
            <a:ext cx="754063" cy="1295400"/>
          </a:xfrm>
          <a:prstGeom prst="rect">
            <a:avLst/>
          </a:prstGeom>
          <a:noFill/>
        </p:spPr>
      </p:pic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2971800" y="1676400"/>
            <a:ext cx="3040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-90488" algn="ctr"/>
                <a:tab pos="2636838" algn="ctr"/>
                <a:tab pos="5273675" algn="r"/>
              </a:tabLst>
            </a:pPr>
            <a:r>
              <a:rPr lang="ru-RU" sz="4000" b="1" u="sng">
                <a:solidFill>
                  <a:srgbClr val="FFFF00"/>
                </a:solidFill>
              </a:rPr>
              <a:t>МОЛИТВЫ.</a:t>
            </a: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1143000" y="533400"/>
            <a:ext cx="2716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УСЛОВИЯ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4648200" y="533400"/>
            <a:ext cx="3725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u="sng">
                <a:solidFill>
                  <a:srgbClr val="FFFF00"/>
                </a:solidFill>
              </a:rPr>
              <a:t>УСЛЫШАНОЙ</a:t>
            </a: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965200" y="2774950"/>
            <a:ext cx="722229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8-е   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условие</a:t>
            </a: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>
              <a:tabLst>
                <a:tab pos="2636838" algn="ctr"/>
                <a:tab pos="5273675" algn="r"/>
              </a:tabLst>
            </a:pP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  <a:r>
              <a:rPr lang="ru-RU" sz="4000" b="1" u="sng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ПРОСИТЬ  по воле  БОГА.</a:t>
            </a:r>
            <a:r>
              <a:rPr lang="ru-RU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6320" name="WordArt 0"/>
          <p:cNvSpPr>
            <a:spLocks noChangeArrowheads="1" noChangeShapeType="1" noTextEdit="1"/>
          </p:cNvSpPr>
          <p:nvPr/>
        </p:nvSpPr>
        <p:spPr bwMode="auto">
          <a:xfrm>
            <a:off x="8382000" y="5791200"/>
            <a:ext cx="2571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32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</TotalTime>
  <Words>2041</Words>
  <Application>Microsoft PowerPoint</Application>
  <PresentationFormat>Экран (4:3)</PresentationFormat>
  <Paragraphs>476</Paragraphs>
  <Slides>127</Slides>
  <Notes>2</Notes>
  <HiddenSlides>0</HiddenSlides>
  <MMClips>5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127</vt:i4>
      </vt:variant>
    </vt:vector>
  </HeadingPairs>
  <TitlesOfParts>
    <vt:vector size="131" baseType="lpstr">
      <vt:lpstr>Оформление по умолчанию</vt:lpstr>
      <vt:lpstr>Изящная</vt:lpstr>
      <vt:lpstr>Microsoft Clip Gallery</vt:lpstr>
      <vt:lpstr>Adobe Photoshop Image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Предназначение: для чего я родился?</vt:lpstr>
      <vt:lpstr>Т Е С Т</vt:lpstr>
      <vt:lpstr>Слайд 21</vt:lpstr>
      <vt:lpstr>Слайд 22</vt:lpstr>
      <vt:lpstr>РАЗЛИЧИЯ СТРОЕНИЯ МОЗГА</vt:lpstr>
      <vt:lpstr>Слайд 24</vt:lpstr>
      <vt:lpstr>Слайд 25</vt:lpstr>
      <vt:lpstr>У женщины, как хранительницы домашнего очага заложена в мозг программа позволяющая отчётливо видеть сектор по меньшей мере в 45  град. с каждой стороны головы.</vt:lpstr>
      <vt:lpstr>Слайд 27</vt:lpstr>
      <vt:lpstr>Женщина     Мужчина</vt:lpstr>
      <vt:lpstr>МУЖЧИНА  ЖЕНЩИНА</vt:lpstr>
      <vt:lpstr>Слайд 30</vt:lpstr>
      <vt:lpstr> Уважайте его и восхищайтесь им! </vt:lpstr>
      <vt:lpstr>Слайд 32</vt:lpstr>
      <vt:lpstr>3.Мужчина нуждается в интимной близости.</vt:lpstr>
      <vt:lpstr>4.Мужчине нужен Друг для общения</vt:lpstr>
      <vt:lpstr>Слайд 35</vt:lpstr>
      <vt:lpstr>5. Мужчина нуждается в поддержке и одобрении.</vt:lpstr>
      <vt:lpstr>6.Мужчина нуждается в хорошо организованном и спокойном семейном очаге</vt:lpstr>
      <vt:lpstr>7.Мужчине нужна Привлекательная жена</vt:lpstr>
      <vt:lpstr>Слайд 39</vt:lpstr>
      <vt:lpstr>Слайд 40</vt:lpstr>
      <vt:lpstr>Слайд 41</vt:lpstr>
      <vt:lpstr>Слайд 42</vt:lpstr>
      <vt:lpstr>Слайд 43</vt:lpstr>
      <vt:lpstr>      МУЖ   -   ОПОРА В  СЕМЬЕ.</vt:lpstr>
      <vt:lpstr>Что мужчины должны знать о женщинах: Женщина нуждается в Сердечной беседе</vt:lpstr>
      <vt:lpstr>Слайд 46</vt:lpstr>
      <vt:lpstr>Слайд 47</vt:lpstr>
      <vt:lpstr>Слайд 48</vt:lpstr>
      <vt:lpstr>Женщина нуждается в честности, открытости и доверии</vt:lpstr>
      <vt:lpstr>Слайд 50</vt:lpstr>
      <vt:lpstr>    Женщина наслаждается  различными выражениями                  любви.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Нехай же буде  Твоя воля Нехай святиться  ім’я Твоє Нехай же буде  Твоя воля Твоя , Твоя… </vt:lpstr>
      <vt:lpstr>Коли сльоза  туманить око А серце плаче і щемить, Тоді душа моя так хоче Тебе побачити в ту мить.</vt:lpstr>
      <vt:lpstr>Нехай же буде  Твоя воля Нехай святиться  ім’я Твоє Нехай же буде  Твоя воля Твоя , Твоя… </vt:lpstr>
      <vt:lpstr>Як часто душу огортають Тяжкі сумніви у житті Та Ти мені допомагаєш Все далі, далі йти…</vt:lpstr>
      <vt:lpstr>Нехай же буде  Твоя воля Нехай святиться  ім’я Твоє Нехай же буде  Твоя воля Твоя , Твоя… </vt:lpstr>
      <vt:lpstr>Слайд 126</vt:lpstr>
      <vt:lpstr>Слайд 127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Loner-XP</cp:lastModifiedBy>
  <cp:revision>40</cp:revision>
  <cp:lastPrinted>1601-01-01T00:00:00Z</cp:lastPrinted>
  <dcterms:created xsi:type="dcterms:W3CDTF">1601-01-01T00:00:00Z</dcterms:created>
  <dcterms:modified xsi:type="dcterms:W3CDTF">2009-02-23T09:11:02Z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