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60" r:id="rId2"/>
    <p:sldId id="359" r:id="rId3"/>
    <p:sldId id="358" r:id="rId4"/>
    <p:sldId id="350" r:id="rId5"/>
    <p:sldId id="351" r:id="rId6"/>
    <p:sldId id="353" r:id="rId7"/>
    <p:sldId id="354" r:id="rId8"/>
    <p:sldId id="355" r:id="rId9"/>
    <p:sldId id="361" r:id="rId10"/>
    <p:sldId id="391" r:id="rId11"/>
    <p:sldId id="390" r:id="rId12"/>
    <p:sldId id="362" r:id="rId13"/>
    <p:sldId id="363" r:id="rId14"/>
    <p:sldId id="347" r:id="rId15"/>
    <p:sldId id="348" r:id="rId16"/>
    <p:sldId id="342" r:id="rId17"/>
    <p:sldId id="364" r:id="rId18"/>
    <p:sldId id="366" r:id="rId19"/>
    <p:sldId id="367" r:id="rId20"/>
    <p:sldId id="370" r:id="rId21"/>
    <p:sldId id="282" r:id="rId22"/>
    <p:sldId id="371" r:id="rId23"/>
    <p:sldId id="372" r:id="rId24"/>
    <p:sldId id="326" r:id="rId25"/>
    <p:sldId id="373" r:id="rId26"/>
    <p:sldId id="374" r:id="rId27"/>
    <p:sldId id="302" r:id="rId28"/>
    <p:sldId id="336" r:id="rId29"/>
    <p:sldId id="375" r:id="rId30"/>
    <p:sldId id="376" r:id="rId31"/>
    <p:sldId id="378" r:id="rId32"/>
    <p:sldId id="384" r:id="rId33"/>
    <p:sldId id="389" r:id="rId34"/>
    <p:sldId id="385" r:id="rId35"/>
    <p:sldId id="329" r:id="rId36"/>
    <p:sldId id="379" r:id="rId37"/>
    <p:sldId id="380" r:id="rId38"/>
    <p:sldId id="381" r:id="rId39"/>
    <p:sldId id="365" r:id="rId40"/>
    <p:sldId id="382" r:id="rId41"/>
    <p:sldId id="383" r:id="rId42"/>
    <p:sldId id="300" r:id="rId43"/>
    <p:sldId id="345" r:id="rId44"/>
    <p:sldId id="320" r:id="rId45"/>
    <p:sldId id="337" r:id="rId46"/>
    <p:sldId id="387" r:id="rId47"/>
    <p:sldId id="392" r:id="rId48"/>
    <p:sldId id="301" r:id="rId49"/>
    <p:sldId id="388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FF00"/>
    <a:srgbClr val="800000"/>
    <a:srgbClr val="FFFB53"/>
    <a:srgbClr val="CC6600"/>
    <a:srgbClr val="FFCC00"/>
    <a:srgbClr val="5F5F5F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88" autoAdjust="0"/>
    <p:restoredTop sz="94643" autoAdjust="0"/>
  </p:normalViewPr>
  <p:slideViewPr>
    <p:cSldViewPr>
      <p:cViewPr varScale="1">
        <p:scale>
          <a:sx n="71" d="100"/>
          <a:sy n="71" d="100"/>
        </p:scale>
        <p:origin x="-5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28" name="Rectangle 1028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843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C9AEB21-135B-4629-B074-EAE6E5B16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5BFB8-1856-4B3A-B1E3-9D40C06794D8}" type="slidenum">
              <a:rPr lang="ru-RU"/>
              <a:pPr/>
              <a:t>22</a:t>
            </a:fld>
            <a:endParaRPr lang="ru-RU"/>
          </a:p>
        </p:txBody>
      </p:sp>
      <p:sp>
        <p:nvSpPr>
          <p:cNvPr id="532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-1470025" y="655638"/>
            <a:ext cx="13823950" cy="10367962"/>
          </a:xfrm>
          <a:solidFill>
            <a:srgbClr val="FFFFFF"/>
          </a:solidFill>
          <a:ln/>
        </p:spPr>
      </p:sp>
      <p:sp>
        <p:nvSpPr>
          <p:cNvPr id="53252" name="Rectangle 3"/>
          <p:cNvSpPr>
            <a:spLocks noChangeArrowheads="1"/>
          </p:cNvSpPr>
          <p:nvPr>
            <p:ph type="body" idx="1"/>
          </p:nvPr>
        </p:nvSpPr>
        <p:spPr>
          <a:xfrm>
            <a:off x="1046163" y="4352925"/>
            <a:ext cx="4770437" cy="3479800"/>
          </a:xfrm>
          <a:noFill/>
          <a:ln/>
        </p:spPr>
        <p:txBody>
          <a:bodyPr wrap="none" anchor="ctr"/>
          <a:lstStyle/>
          <a:p>
            <a:pPr defTabSz="449263"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5D807-05A2-4827-8D79-C6A60EDB8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1B96F-2BAD-4728-B4F3-63B45CE9E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C786B-F541-4016-9EEF-6C21D78E6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413C0-6379-4E58-BF45-E3566C869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92CE2-E6CD-4F7A-97CE-410EA05C5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24853-F65B-4193-A85C-4B5ABE055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692A0-3D46-482D-A204-0C97DDC69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7DE1D-F4C0-4147-9A99-FAE940130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790B1-33EA-4401-9288-9DFEBEA085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000D4-1614-4F82-A755-A8688CC52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1CC7E-A121-4D71-934B-23C9C111C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FBB586C-2452-48C4-BABA-4A6510318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45;&#1042;.%20&#1055;&#1056;&#1054;&#1043;&#1056;&#1040;&#1052;&#1052;&#1040;%20%20%20%20%20%20%20%20%20%20%20%20%20%20%20%20%20%20%20%20%20%20%20%20%20%20%20%20%20%20%20%20%20%20%20%20%20%20%20&#1056;&#1045;&#1055;&#1050;&#1048;\&#1073;&#1086;&#1075;&#1086;&#1089;&#1083;&#1086;&#1074;&#1080;&#1077;\Video\mpg1\Q-HellFire.mpg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0802122x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371477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2" descr="Y-25-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71480"/>
            <a:ext cx="4286248" cy="3214686"/>
          </a:xfrm>
          <a:prstGeom prst="roundRect">
            <a:avLst>
              <a:gd name="adj" fmla="val 15043"/>
            </a:avLst>
          </a:prstGeom>
          <a:solidFill>
            <a:srgbClr val="FFFFFF"/>
          </a:solidFill>
          <a:ln w="76200" cap="sq">
            <a:solidFill>
              <a:srgbClr val="FFFF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68967" name="WordArt 7"/>
          <p:cNvSpPr>
            <a:spLocks noChangeArrowheads="1" noChangeShapeType="1" noTextEdit="1"/>
          </p:cNvSpPr>
          <p:nvPr/>
        </p:nvSpPr>
        <p:spPr bwMode="auto">
          <a:xfrm>
            <a:off x="714348" y="3933824"/>
            <a:ext cx="7786742" cy="292417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9038"/>
              </a:avLst>
            </a:prstTxWarp>
          </a:bodyPr>
          <a:lstStyle/>
          <a:p>
            <a:pPr algn="ctr">
              <a:defRPr/>
            </a:pPr>
            <a:r>
              <a:rPr lang="ru-RU" sz="4000" b="1" i="1" kern="10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glow rad="101600">
                    <a:schemeClr val="accent1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/>
              </a:rPr>
              <a:t>КОГДА  ВОЗВРАТ</a:t>
            </a:r>
          </a:p>
          <a:p>
            <a:pPr algn="ctr">
              <a:defRPr/>
            </a:pPr>
            <a:r>
              <a:rPr lang="ru-RU" sz="4000" b="1" i="1" kern="10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glow rad="101600">
                    <a:schemeClr val="accent1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/>
              </a:rPr>
              <a:t>НЕВОЗМОЖЕН...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S200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5800" y="0"/>
            <a:ext cx="104394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19" name="Rectangle 3"/>
          <p:cNvSpPr>
            <a:spLocks noChangeArrowheads="1"/>
          </p:cNvSpPr>
          <p:nvPr/>
        </p:nvSpPr>
        <p:spPr bwMode="auto">
          <a:xfrm>
            <a:off x="755650" y="903288"/>
            <a:ext cx="8929688" cy="4359275"/>
          </a:xfrm>
          <a:prstGeom prst="rect">
            <a:avLst/>
          </a:prstGeom>
          <a:solidFill>
            <a:srgbClr val="996633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Что есть хула на Духа Святого?</a:t>
            </a:r>
          </a:p>
          <a:p>
            <a:pPr>
              <a:tabLst>
                <a:tab pos="457200" algn="l"/>
              </a:tabLst>
              <a:defRPr/>
            </a:pP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>
              <a:tabLst>
                <a:tab pos="457200" algn="l"/>
              </a:tabLst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Почему хула на Святого Духа</a:t>
            </a:r>
          </a:p>
          <a:p>
            <a:pPr>
              <a:tabLst>
                <a:tab pos="457200" algn="l"/>
              </a:tabLst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имеет прощения?</a:t>
            </a:r>
          </a:p>
          <a:p>
            <a:pPr>
              <a:tabLst>
                <a:tab pos="457200" algn="l"/>
              </a:tabLst>
              <a:defRPr/>
            </a:pP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>
              <a:tabLst>
                <a:tab pos="457200" algn="l"/>
              </a:tabLst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Как не  допустить </a:t>
            </a:r>
          </a:p>
          <a:p>
            <a:pPr>
              <a:tabLst>
                <a:tab pos="457200" algn="l"/>
              </a:tabLst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непростительного греха?</a:t>
            </a:r>
          </a:p>
        </p:txBody>
      </p:sp>
      <p:sp>
        <p:nvSpPr>
          <p:cNvPr id="11268" name="WordArt 0"/>
          <p:cNvSpPr>
            <a:spLocks noChangeArrowheads="1" noChangeShapeType="1" noTextEdit="1"/>
          </p:cNvSpPr>
          <p:nvPr/>
        </p:nvSpPr>
        <p:spPr bwMode="auto">
          <a:xfrm>
            <a:off x="8388350" y="5949950"/>
            <a:ext cx="387350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10-11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Z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684213" y="476250"/>
            <a:ext cx="7850187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7200">
                <a:solidFill>
                  <a:schemeClr val="bg1"/>
                </a:solidFill>
                <a:latin typeface="Impact" pitchFamily="34" charset="0"/>
              </a:rPr>
              <a:t>Дух      Святой …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ru-RU" sz="6600">
                <a:solidFill>
                  <a:schemeClr val="bg1"/>
                </a:solidFill>
                <a:latin typeface="Impact" pitchFamily="34" charset="0"/>
              </a:rPr>
              <a:t>Кто  Он  ?</a:t>
            </a:r>
            <a:endParaRPr lang="en-US" sz="66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292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6036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12-13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P8220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255588" y="3730625"/>
            <a:ext cx="8685133" cy="2800767"/>
          </a:xfrm>
          <a:prstGeom prst="rect">
            <a:avLst/>
          </a:prstGeom>
          <a:solidFill>
            <a:srgbClr val="006600">
              <a:alpha val="3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«Святой Дух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ходатайствует за нас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воздыханиями неизреченными». </a:t>
            </a:r>
          </a:p>
          <a:p>
            <a:pPr algn="ctr"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Римлянам. 8:26</a:t>
            </a: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3316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8220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1116013" y="3357563"/>
            <a:ext cx="7233647" cy="2800767"/>
          </a:xfrm>
          <a:prstGeom prst="rect">
            <a:avLst/>
          </a:prstGeom>
          <a:solidFill>
            <a:srgbClr val="006600">
              <a:alpha val="28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4400" dirty="0">
                <a:solidFill>
                  <a:schemeClr val="bg1"/>
                </a:solidFill>
              </a:rPr>
              <a:t> </a:t>
            </a: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«И Я умолю Отца,</a:t>
            </a:r>
          </a:p>
          <a:p>
            <a:pPr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 даст вам другого </a:t>
            </a:r>
          </a:p>
          <a:p>
            <a:pPr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Утешителя, Духа истины». </a:t>
            </a:r>
          </a:p>
          <a:p>
            <a:pPr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Иоанна 14:16-17 </a:t>
            </a:r>
          </a:p>
        </p:txBody>
      </p:sp>
      <p:sp>
        <p:nvSpPr>
          <p:cNvPr id="14340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7" name="Picture 3" descr="Pla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6450"/>
            <a:ext cx="9144000" cy="270668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4500563" y="4286250"/>
            <a:ext cx="4643437" cy="431800"/>
          </a:xfrm>
          <a:prstGeom prst="rect">
            <a:avLst/>
          </a:prstGeom>
          <a:solidFill>
            <a:srgbClr val="4D4D4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WordArt 0"/>
          <p:cNvSpPr>
            <a:spLocks noChangeArrowheads="1" noChangeShapeType="1" noTextEdit="1"/>
          </p:cNvSpPr>
          <p:nvPr/>
        </p:nvSpPr>
        <p:spPr bwMode="auto">
          <a:xfrm>
            <a:off x="8459788" y="5881688"/>
            <a:ext cx="315912" cy="427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16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Rus030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17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Z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3" name="Text Box 3"/>
          <p:cNvSpPr txBox="1">
            <a:spLocks noChangeArrowheads="1"/>
          </p:cNvSpPr>
          <p:nvPr/>
        </p:nvSpPr>
        <p:spPr bwMode="auto">
          <a:xfrm>
            <a:off x="684213" y="476250"/>
            <a:ext cx="785018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7200">
                <a:solidFill>
                  <a:schemeClr val="bg1"/>
                </a:solidFill>
                <a:latin typeface="Impact" pitchFamily="34" charset="0"/>
              </a:rPr>
              <a:t>Дух      Святой …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ru-RU" sz="4400">
                <a:solidFill>
                  <a:schemeClr val="bg1"/>
                </a:solidFill>
                <a:latin typeface="Impact" pitchFamily="34" charset="0"/>
              </a:rPr>
              <a:t>Какая   Его   роль  ?</a:t>
            </a:r>
            <a:endParaRPr lang="en-US" sz="44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7412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18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541338" y="404813"/>
            <a:ext cx="5759450" cy="11080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1 </a:t>
            </a:r>
            <a:r>
              <a:rPr lang="en-US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.</a:t>
            </a:r>
            <a:r>
              <a:rPr lang="ru-RU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en-US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ru-RU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Обличает</a:t>
            </a:r>
            <a:endParaRPr lang="en-US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39750" y="2208213"/>
            <a:ext cx="38163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ctr"/>
            <a:r>
              <a:rPr lang="ru-RU" sz="4000" b="1">
                <a:solidFill>
                  <a:srgbClr val="FFFB53"/>
                </a:solidFill>
              </a:rPr>
              <a:t>« Он, придя, </a:t>
            </a:r>
            <a:r>
              <a:rPr lang="ru-RU" sz="4000" b="1" u="sng">
                <a:solidFill>
                  <a:srgbClr val="FFFB53"/>
                </a:solidFill>
              </a:rPr>
              <a:t>обличит мир</a:t>
            </a:r>
            <a:r>
              <a:rPr lang="ru-RU" sz="4000" b="1">
                <a:solidFill>
                  <a:srgbClr val="FFFB53"/>
                </a:solidFill>
              </a:rPr>
              <a:t> о грехе и о правде и о суде</a:t>
            </a:r>
            <a:r>
              <a:rPr lang="ru-RU" sz="4000">
                <a:solidFill>
                  <a:srgbClr val="FFFB53"/>
                </a:solidFill>
              </a:rPr>
              <a:t>».</a:t>
            </a:r>
          </a:p>
          <a:p>
            <a:pPr indent="228600" algn="ctr"/>
            <a:r>
              <a:rPr lang="ru-RU" sz="4000">
                <a:solidFill>
                  <a:srgbClr val="FFFB53"/>
                </a:solidFill>
              </a:rPr>
              <a:t>Иоанна 16:8</a:t>
            </a:r>
          </a:p>
        </p:txBody>
      </p:sp>
      <p:sp>
        <p:nvSpPr>
          <p:cNvPr id="18437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19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Rus16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0" name="Text Box 4"/>
          <p:cNvSpPr txBox="1">
            <a:spLocks noChangeArrowheads="1"/>
          </p:cNvSpPr>
          <p:nvPr/>
        </p:nvSpPr>
        <p:spPr bwMode="auto">
          <a:xfrm>
            <a:off x="4143372" y="428604"/>
            <a:ext cx="4464050" cy="1685925"/>
          </a:xfrm>
          <a:prstGeom prst="rect">
            <a:avLst/>
          </a:prstGeom>
          <a:solidFill>
            <a:srgbClr val="990000">
              <a:alpha val="12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</a:t>
            </a: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 </a:t>
            </a:r>
            <a:r>
              <a:rPr lang="ru-RU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</a:t>
            </a: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РИВОДИТ  </a:t>
            </a:r>
          </a:p>
          <a:p>
            <a:pPr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  ПОКАЯНИЮ</a:t>
            </a:r>
          </a:p>
        </p:txBody>
      </p:sp>
      <p:sp>
        <p:nvSpPr>
          <p:cNvPr id="19460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20</a:t>
            </a:r>
          </a:p>
        </p:txBody>
      </p:sp>
      <p:sp>
        <p:nvSpPr>
          <p:cNvPr id="2" name="Rectangle 0"/>
          <p:cNvSpPr>
            <a:spLocks noChangeArrowheads="1"/>
          </p:cNvSpPr>
          <p:nvPr/>
        </p:nvSpPr>
        <p:spPr bwMode="auto">
          <a:xfrm>
            <a:off x="357158" y="3286125"/>
            <a:ext cx="8643998" cy="2616101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32000"/>
                </a:schemeClr>
              </a:gs>
              <a:gs pos="80000">
                <a:schemeClr val="accent2">
                  <a:shade val="93000"/>
                  <a:satMod val="130000"/>
                  <a:alpha val="76000"/>
                </a:schemeClr>
              </a:gs>
              <a:gs pos="100000">
                <a:schemeClr val="accent2">
                  <a:shade val="94000"/>
                  <a:satMod val="135000"/>
                  <a:alpha val="53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«Услышав это, они умилились сердцем и сказали Петру и прочим Апостолам: что нам делать, мужи братия?</a:t>
            </a:r>
            <a:endParaRPr lang="ru-RU" sz="18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/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Петр же сказал им: покайтесь, и да крестится каждый из вас во имя Иисуса Христа для прощения грехов; и получите дар Святого Духа»</a:t>
            </a:r>
            <a:r>
              <a:rPr lang="ru-RU" sz="1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(Деяния  2:37-38).</a:t>
            </a:r>
            <a:endParaRPr lang="ru-RU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/>
            <a:endParaRPr lang="ru-RU" sz="4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hrist00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284663" y="1760538"/>
            <a:ext cx="4545012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ctr"/>
            <a:r>
              <a:rPr lang="ru-RU" sz="3600">
                <a:solidFill>
                  <a:srgbClr val="FFFF00"/>
                </a:solidFill>
              </a:rPr>
              <a:t> </a:t>
            </a:r>
            <a:r>
              <a:rPr lang="ru-RU" sz="3600" b="1">
                <a:solidFill>
                  <a:srgbClr val="FFFF00"/>
                </a:solidFill>
              </a:rPr>
              <a:t>«Потому сказываю вам… </a:t>
            </a:r>
          </a:p>
          <a:p>
            <a:pPr indent="228600" algn="ctr"/>
            <a:r>
              <a:rPr lang="ru-RU" sz="3600" b="1">
                <a:solidFill>
                  <a:srgbClr val="FFFF00"/>
                </a:solidFill>
              </a:rPr>
              <a:t>никто не может</a:t>
            </a:r>
          </a:p>
          <a:p>
            <a:pPr indent="228600" algn="ctr"/>
            <a:r>
              <a:rPr lang="ru-RU" sz="3600" b="1">
                <a:solidFill>
                  <a:srgbClr val="FFFF00"/>
                </a:solidFill>
              </a:rPr>
              <a:t> назвать Иисуса Господом,</a:t>
            </a:r>
          </a:p>
          <a:p>
            <a:pPr indent="228600" algn="ctr"/>
            <a:r>
              <a:rPr lang="ru-RU" sz="3600" b="1">
                <a:solidFill>
                  <a:srgbClr val="FFFF00"/>
                </a:solidFill>
              </a:rPr>
              <a:t> как только Духом Святым».</a:t>
            </a:r>
            <a:endParaRPr lang="ru-RU" sz="3600">
              <a:solidFill>
                <a:srgbClr val="FFFF00"/>
              </a:solidFill>
            </a:endParaRPr>
          </a:p>
          <a:p>
            <a:pPr indent="228600" algn="ctr"/>
            <a:r>
              <a:rPr lang="ru-RU" sz="2800">
                <a:solidFill>
                  <a:srgbClr val="FFFF00"/>
                </a:solidFill>
              </a:rPr>
              <a:t>1Коринфянам 12:3</a:t>
            </a:r>
          </a:p>
        </p:txBody>
      </p:sp>
      <p:sp>
        <p:nvSpPr>
          <p:cNvPr id="179204" name="Text Box 4"/>
          <p:cNvSpPr txBox="1">
            <a:spLocks noChangeArrowheads="1"/>
          </p:cNvSpPr>
          <p:nvPr/>
        </p:nvSpPr>
        <p:spPr bwMode="auto">
          <a:xfrm>
            <a:off x="755650" y="404813"/>
            <a:ext cx="4171950" cy="9239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3. Руководит</a:t>
            </a:r>
          </a:p>
        </p:txBody>
      </p:sp>
      <p:sp>
        <p:nvSpPr>
          <p:cNvPr id="20485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21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us220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684213" y="404813"/>
            <a:ext cx="7704137" cy="3140075"/>
          </a:xfrm>
          <a:prstGeom prst="rect">
            <a:avLst/>
          </a:prstGeom>
          <a:solidFill>
            <a:srgbClr val="0033CC">
              <a:alpha val="35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" Посему говорю вам: всякий грех  и хула простятся человекам, а хула на Духа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не простится человекам".</a:t>
            </a:r>
            <a:r>
              <a:rPr lang="ru-RU" sz="4000" b="1" i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ru-RU" sz="2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                                                 Матфея 12:31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3076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Rus20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solidFill>
            <a:srgbClr val="008080">
              <a:alpha val="25098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3857620" y="3429000"/>
            <a:ext cx="5081588" cy="11080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>
              <a:defRPr/>
            </a:pPr>
            <a:r>
              <a:rPr lang="ru-RU" sz="66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4. Освящает</a:t>
            </a:r>
            <a:r>
              <a:rPr lang="ru-RU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508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22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85720" y="4786322"/>
            <a:ext cx="7715304" cy="1815882"/>
          </a:xfrm>
          <a:prstGeom prst="rect">
            <a:avLst/>
          </a:prstGeom>
          <a:blipFill dpi="0" rotWithShape="1">
            <a:blip r:embed="rId3">
              <a:alphaModFix amt="64000"/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solidFill>
                    <a:srgbClr val="993300"/>
                  </a:solidFill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«Иисус отвечал: истинно, истинно говорю тебе, если кто не родится от воды и Духа, не может войти в Царствие Божие» (Иоанна 3:5-8).</a:t>
            </a:r>
            <a:endParaRPr kumimoji="0" lang="ru-RU" sz="4400" b="1" i="0" u="none" strike="noStrike" cap="none" normalizeH="0" baseline="0" dirty="0" smtClean="0">
              <a:ln>
                <a:solidFill>
                  <a:srgbClr val="993300"/>
                </a:solidFill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K1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928794" y="5214950"/>
            <a:ext cx="4933980" cy="14465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66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5</a:t>
            </a:r>
            <a:r>
              <a:rPr lang="en-US" sz="66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.</a:t>
            </a:r>
            <a:r>
              <a:rPr lang="en-US" sz="8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ru-RU" sz="60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Наставляет</a:t>
            </a:r>
            <a:endParaRPr lang="en-US" sz="6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2532" name="Rectangle 0"/>
          <p:cNvSpPr>
            <a:spLocks noChangeArrowheads="1"/>
          </p:cNvSpPr>
          <p:nvPr/>
        </p:nvSpPr>
        <p:spPr bwMode="auto">
          <a:xfrm>
            <a:off x="642938" y="3429000"/>
            <a:ext cx="7934325" cy="1739900"/>
          </a:xfrm>
          <a:prstGeom prst="rect">
            <a:avLst/>
          </a:prstGeom>
          <a:solidFill>
            <a:srgbClr val="800000">
              <a:alpha val="1098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/>
            <a:r>
              <a:rPr lang="ru-RU" sz="3600" b="1">
                <a:solidFill>
                  <a:schemeClr val="bg1"/>
                </a:solidFill>
              </a:rPr>
              <a:t>«Когда же придет Он, Дух истины,</a:t>
            </a:r>
          </a:p>
          <a:p>
            <a:pPr indent="228600" algn="ctr"/>
            <a:r>
              <a:rPr lang="ru-RU" sz="3600" b="1">
                <a:solidFill>
                  <a:schemeClr val="bg1"/>
                </a:solidFill>
              </a:rPr>
              <a:t> то наставит вас на всякую истину».</a:t>
            </a:r>
            <a:endParaRPr lang="ru-RU" sz="3600">
              <a:solidFill>
                <a:schemeClr val="bg1"/>
              </a:solidFill>
            </a:endParaRPr>
          </a:p>
          <a:p>
            <a:pPr indent="228600" algn="ctr"/>
            <a:r>
              <a:rPr lang="ru-RU" sz="3600">
                <a:solidFill>
                  <a:schemeClr val="bg1"/>
                </a:solidFill>
              </a:rPr>
              <a:t>Иоанна 16:13</a:t>
            </a:r>
          </a:p>
        </p:txBody>
      </p:sp>
      <p:sp>
        <p:nvSpPr>
          <p:cNvPr id="22533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23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428596" y="214290"/>
            <a:ext cx="8134350" cy="7715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6. Поддерживает  в  трудностях</a:t>
            </a:r>
          </a:p>
        </p:txBody>
      </p:sp>
      <p:sp>
        <p:nvSpPr>
          <p:cNvPr id="23556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24</a:t>
            </a:r>
          </a:p>
        </p:txBody>
      </p:sp>
      <p:sp>
        <p:nvSpPr>
          <p:cNvPr id="2" name="Rectangle 0"/>
          <p:cNvSpPr>
            <a:spLocks noChangeArrowheads="1"/>
          </p:cNvSpPr>
          <p:nvPr/>
        </p:nvSpPr>
        <p:spPr bwMode="auto">
          <a:xfrm>
            <a:off x="428596" y="3143248"/>
            <a:ext cx="8358246" cy="2677656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31000"/>
                </a:schemeClr>
              </a:gs>
              <a:gs pos="80000">
                <a:schemeClr val="accent2">
                  <a:shade val="93000"/>
                  <a:satMod val="130000"/>
                  <a:alpha val="51000"/>
                </a:schemeClr>
              </a:gs>
              <a:gs pos="100000">
                <a:schemeClr val="accent2">
                  <a:shade val="94000"/>
                  <a:satMod val="135000"/>
                  <a:alpha val="63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just"/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«Сей самый Дух свидетельствует духу нашему, что мы - дети Божьи.</a:t>
            </a:r>
            <a:endParaRPr lang="ru-RU" sz="20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0" hangingPunct="0"/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И Дух подкрепляет нас в немощах наших; ибо мы не знаем, о чем молиться, как должно, но Сам Дух ходатайствует за нас воздыханиями неизреченными» (Римлянам 8:15;26).</a:t>
            </a:r>
            <a:endParaRPr lang="ru-RU" sz="4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Rus181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Text Box 3"/>
          <p:cNvSpPr txBox="1">
            <a:spLocks noChangeArrowheads="1"/>
          </p:cNvSpPr>
          <p:nvPr/>
        </p:nvSpPr>
        <p:spPr bwMode="auto">
          <a:xfrm>
            <a:off x="357158" y="285728"/>
            <a:ext cx="5318125" cy="923925"/>
          </a:xfrm>
          <a:prstGeom prst="rect">
            <a:avLst/>
          </a:prstGeom>
          <a:solidFill>
            <a:srgbClr val="808080">
              <a:alpha val="77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7. </a:t>
            </a: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Запечатлевает</a:t>
            </a:r>
          </a:p>
        </p:txBody>
      </p:sp>
      <p:sp>
        <p:nvSpPr>
          <p:cNvPr id="24580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25</a:t>
            </a:r>
          </a:p>
        </p:txBody>
      </p:sp>
      <p:sp>
        <p:nvSpPr>
          <p:cNvPr id="2" name="Rectangle 0"/>
          <p:cNvSpPr>
            <a:spLocks noChangeArrowheads="1"/>
          </p:cNvSpPr>
          <p:nvPr/>
        </p:nvSpPr>
        <p:spPr bwMode="auto">
          <a:xfrm>
            <a:off x="357158" y="4929198"/>
            <a:ext cx="7858180" cy="1569660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34000"/>
                </a:schemeClr>
              </a:gs>
              <a:gs pos="80000">
                <a:schemeClr val="accent6">
                  <a:shade val="93000"/>
                  <a:satMod val="130000"/>
                  <a:alpha val="54000"/>
                </a:schemeClr>
              </a:gs>
              <a:gs pos="100000">
                <a:schemeClr val="accent6">
                  <a:shade val="94000"/>
                  <a:satMod val="135000"/>
                  <a:alpha val="51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just"/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«И не оскорбляйте Святого Духа Божья, Которым вы запечатлены в день искупления. В Нем и вы, услышав слово истины…и уверовав в Него, запечатлены обетованным Святым Духом»      </a:t>
            </a:r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(Ефесянам 1:13, 4:30).</a:t>
            </a:r>
            <a:endParaRPr lang="ru-RU" sz="400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0" descr="Изображение 1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4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3" name="Rectangle 1"/>
          <p:cNvSpPr>
            <a:spLocks noChangeArrowheads="1"/>
          </p:cNvSpPr>
          <p:nvPr/>
        </p:nvSpPr>
        <p:spPr bwMode="auto">
          <a:xfrm>
            <a:off x="357158" y="4357694"/>
            <a:ext cx="83280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28600" algn="ctr"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«Ныне, когда услышите глас Его, </a:t>
            </a:r>
          </a:p>
          <a:p>
            <a:pPr indent="228600" algn="ctr"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ожесточите сердец ваших".</a:t>
            </a:r>
          </a:p>
          <a:p>
            <a:pPr indent="228600" algn="ctr"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Евреям 4:7</a:t>
            </a:r>
          </a:p>
        </p:txBody>
      </p:sp>
      <p:sp>
        <p:nvSpPr>
          <p:cNvPr id="25604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26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Rus20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714348" y="5429264"/>
            <a:ext cx="7105650" cy="762000"/>
          </a:xfrm>
          <a:prstGeom prst="rect">
            <a:avLst/>
          </a:prstGeom>
          <a:solidFill>
            <a:srgbClr val="5F5F5F">
              <a:alpha val="5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Хула  на Святого  Духа …</a:t>
            </a:r>
          </a:p>
        </p:txBody>
      </p:sp>
      <p:sp>
        <p:nvSpPr>
          <p:cNvPr id="26628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27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3" name="Rectangle 3"/>
          <p:cNvSpPr>
            <a:spLocks noChangeArrowheads="1"/>
          </p:cNvSpPr>
          <p:nvPr/>
        </p:nvSpPr>
        <p:spPr bwMode="auto">
          <a:xfrm>
            <a:off x="1258888" y="2636838"/>
            <a:ext cx="6499225" cy="3749675"/>
          </a:xfrm>
          <a:prstGeom prst="rect">
            <a:avLst/>
          </a:prstGeom>
          <a:solidFill>
            <a:srgbClr val="800000">
              <a:alpha val="42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«Меня, который прежде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был хулитель и гонитель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 обидчик, но помилован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потому, что [так] поступал </a:t>
            </a:r>
          </a:p>
          <a:p>
            <a:pPr>
              <a:defRPr/>
            </a:pP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 неведению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».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1Тимофею 3:13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27652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28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Rus20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357686" y="1571612"/>
            <a:ext cx="45624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70C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Если исповедуем грехи наши, то Он, будучи верен и праведен, простит нам грехи наши и очистит нас от всякой неправды.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70C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1Иоанна 1:9</a:t>
            </a:r>
          </a:p>
        </p:txBody>
      </p:sp>
      <p:sp>
        <p:nvSpPr>
          <p:cNvPr id="28676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29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Rus20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5219700" y="2060575"/>
            <a:ext cx="3924300" cy="3749675"/>
          </a:xfrm>
          <a:prstGeom prst="rect">
            <a:avLst/>
          </a:prstGeom>
          <a:solidFill>
            <a:srgbClr val="808080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Кровь Иисуса Христа, очищает нас</a:t>
            </a:r>
          </a:p>
          <a:p>
            <a:pPr>
              <a:defRPr/>
            </a:pPr>
            <a:r>
              <a:rPr lang="ru-RU" sz="4000" b="1" u="sng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 от всякого греха.</a:t>
            </a:r>
          </a:p>
          <a:p>
            <a:pPr>
              <a:defRPr/>
            </a:pP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1Иоанна 1:7</a:t>
            </a:r>
          </a:p>
        </p:txBody>
      </p:sp>
      <p:sp>
        <p:nvSpPr>
          <p:cNvPr id="29700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30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Rus21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611188" y="625475"/>
            <a:ext cx="4562475" cy="5035550"/>
          </a:xfrm>
          <a:prstGeom prst="rect">
            <a:avLst/>
          </a:prstGeom>
          <a:solidFill>
            <a:srgbClr val="1C1C1C">
              <a:alpha val="50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Тогда придите  и  рассудим, говорит  Господь. Если будут грехи ваши, как багряное, - как снег убелю; если будут красны, как пурпур, - как волну убелю.</a:t>
            </a:r>
          </a:p>
          <a:p>
            <a:pPr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Исаия 1:18</a:t>
            </a:r>
          </a:p>
        </p:txBody>
      </p:sp>
      <p:sp>
        <p:nvSpPr>
          <p:cNvPr id="30724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31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P82200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Rus161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998538" y="4406900"/>
            <a:ext cx="7936788" cy="1446550"/>
          </a:xfrm>
          <a:prstGeom prst="rect">
            <a:avLst/>
          </a:prstGeom>
          <a:solidFill>
            <a:srgbClr val="009999">
              <a:alpha val="42000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</a:rPr>
              <a:t>                 </a:t>
            </a:r>
            <a:r>
              <a:rPr lang="ru-RU" sz="4400" b="1" u="sng" dirty="0">
                <a:ln>
                  <a:solidFill>
                    <a:srgbClr val="8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ЕСЛИ</a:t>
            </a:r>
          </a:p>
          <a:p>
            <a:pPr>
              <a:defRPr/>
            </a:pPr>
            <a:r>
              <a:rPr lang="ru-RU" sz="4400" b="1" u="sng" dirty="0">
                <a:ln>
                  <a:solidFill>
                    <a:srgbClr val="8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Исповедуем  грехи  наши…</a:t>
            </a:r>
          </a:p>
        </p:txBody>
      </p:sp>
      <p:sp>
        <p:nvSpPr>
          <p:cNvPr id="31748" name="WordArt 0"/>
          <p:cNvSpPr>
            <a:spLocks noChangeArrowheads="1" noChangeShapeType="1" noTextEdit="1"/>
          </p:cNvSpPr>
          <p:nvPr/>
        </p:nvSpPr>
        <p:spPr bwMode="auto">
          <a:xfrm>
            <a:off x="8316913" y="5949950"/>
            <a:ext cx="458787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32-33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9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34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P82400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35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P8240069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36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bolnica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3700"/>
            <a:ext cx="91440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37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PC2100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39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WordArt 0"/>
          <p:cNvSpPr>
            <a:spLocks noChangeArrowheads="1" noChangeShapeType="1" noTextEdit="1"/>
          </p:cNvSpPr>
          <p:nvPr/>
        </p:nvSpPr>
        <p:spPr bwMode="auto">
          <a:xfrm>
            <a:off x="8459788" y="685800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38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R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39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hrist0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40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hrist01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755650" y="3922713"/>
            <a:ext cx="7742238" cy="2530475"/>
          </a:xfrm>
          <a:prstGeom prst="rect">
            <a:avLst/>
          </a:prstGeom>
          <a:solidFill>
            <a:srgbClr val="993300">
              <a:alpha val="5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206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«Как говорит Дух Святой,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206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ныне, когда услышите глас Его,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206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ожесточите сердец ваших».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206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Евреям 3:7-8 </a:t>
            </a:r>
            <a:endParaRPr lang="ru-RU" sz="4000" dirty="0">
              <a:solidFill>
                <a:schemeClr val="bg1"/>
              </a:solidFill>
              <a:effectLst>
                <a:glow rad="101600">
                  <a:srgbClr val="002060">
                    <a:alpha val="60000"/>
                  </a:srgb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9940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41-42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P82200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43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us220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Rectangle 3"/>
          <p:cNvSpPr>
            <a:spLocks noChangeArrowheads="1"/>
          </p:cNvSpPr>
          <p:nvPr/>
        </p:nvSpPr>
        <p:spPr bwMode="auto">
          <a:xfrm>
            <a:off x="4067175" y="549275"/>
            <a:ext cx="4319588" cy="4973638"/>
          </a:xfrm>
          <a:prstGeom prst="rect">
            <a:avLst/>
          </a:prstGeom>
          <a:solidFill>
            <a:srgbClr val="6600CC">
              <a:alpha val="50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 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Ибо так возлюбил Бог мир, что отдал Сына Своего Единородного, дабы всякий верующий в Него, не погиб, но имел жизнь вечную.       </a:t>
            </a: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Иоанн 3:16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124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Rus180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44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Spider 2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45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46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aul &amp; Feli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47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48</a:t>
            </a:r>
          </a:p>
        </p:txBody>
      </p:sp>
      <p:pic>
        <p:nvPicPr>
          <p:cNvPr id="6" name="Q-HellFire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bald_eagle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49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6" descr="P82400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31" name="Rectangle 7"/>
          <p:cNvSpPr>
            <a:spLocks noChangeArrowheads="1"/>
          </p:cNvSpPr>
          <p:nvPr/>
        </p:nvSpPr>
        <p:spPr bwMode="auto">
          <a:xfrm>
            <a:off x="755650" y="476250"/>
            <a:ext cx="7960641" cy="4832092"/>
          </a:xfrm>
          <a:prstGeom prst="rect">
            <a:avLst/>
          </a:prstGeom>
          <a:solidFill>
            <a:srgbClr val="5F5F5F">
              <a:alpha val="4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8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" Но вы, братия, не во тьме,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8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чтобы день застал вас,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8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как тать.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8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Ибо все вы - сыны света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8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сыны дня: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8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мы - не сыны ночи, ни тьмы".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8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1Фес 5:4-5 </a:t>
            </a:r>
          </a:p>
        </p:txBody>
      </p:sp>
      <p:sp>
        <p:nvSpPr>
          <p:cNvPr id="48132" name="WordArt 0"/>
          <p:cNvSpPr>
            <a:spLocks noChangeArrowheads="1" noChangeShapeType="1" noTextEdit="1"/>
          </p:cNvSpPr>
          <p:nvPr/>
        </p:nvSpPr>
        <p:spPr bwMode="auto">
          <a:xfrm>
            <a:off x="8243888" y="5949950"/>
            <a:ext cx="5318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50-51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Y-25-0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0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0" descr="be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1700213"/>
            <a:ext cx="205581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1"/>
          <p:cNvSpPr txBox="1">
            <a:spLocks noChangeArrowheads="1"/>
          </p:cNvSpPr>
          <p:nvPr/>
        </p:nvSpPr>
        <p:spPr bwMode="auto">
          <a:xfrm>
            <a:off x="7524750" y="2366963"/>
            <a:ext cx="43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</a:rPr>
              <a:t>$</a:t>
            </a:r>
            <a:endParaRPr lang="ru-RU" sz="4000" b="1">
              <a:solidFill>
                <a:srgbClr val="FFFF00"/>
              </a:solidFill>
            </a:endParaRPr>
          </a:p>
        </p:txBody>
      </p:sp>
      <p:sp>
        <p:nvSpPr>
          <p:cNvPr id="50181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52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2" descr="Rus221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51203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53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us221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1258888" y="3316288"/>
            <a:ext cx="6408737" cy="2776537"/>
          </a:xfrm>
          <a:prstGeom prst="rect">
            <a:avLst/>
          </a:prstGeom>
          <a:solidFill>
            <a:srgbClr val="6600CC">
              <a:alpha val="6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Издали явился мне Господь и сказал: </a:t>
            </a:r>
            <a:r>
              <a:rPr lang="ru-RU" sz="36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любовью вечною Я возлюбил тебя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 потому простер к тебе благоволение.</a:t>
            </a:r>
          </a:p>
          <a:p>
            <a:pPr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Иеремия 31:3</a:t>
            </a:r>
          </a:p>
        </p:txBody>
      </p:sp>
      <p:sp>
        <p:nvSpPr>
          <p:cNvPr id="6148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us21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684213" y="620713"/>
            <a:ext cx="4562475" cy="3875087"/>
          </a:xfrm>
          <a:prstGeom prst="rect">
            <a:avLst/>
          </a:prstGeom>
          <a:solidFill>
            <a:srgbClr val="1C1C1C">
              <a:alpha val="50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Если будут грехи ваши, как багряное, - как снег убелю; если будут красны, как пурпур, - как волну убелю.</a:t>
            </a:r>
          </a:p>
          <a:p>
            <a:pPr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Исаия 1:18</a:t>
            </a:r>
          </a:p>
        </p:txBody>
      </p:sp>
      <p:sp>
        <p:nvSpPr>
          <p:cNvPr id="7172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us21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611188" y="692150"/>
            <a:ext cx="3816350" cy="4486275"/>
          </a:xfrm>
          <a:prstGeom prst="rect">
            <a:avLst/>
          </a:prstGeom>
          <a:solidFill>
            <a:srgbClr val="1C1C1C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>
                <a:solidFill>
                  <a:srgbClr val="FFFF00"/>
                </a:solidFill>
              </a:rPr>
              <a:t>Изглажу</a:t>
            </a:r>
            <a:r>
              <a:rPr lang="ru-RU" sz="3600" b="1">
                <a:solidFill>
                  <a:srgbClr val="FFFF00"/>
                </a:solidFill>
              </a:rPr>
              <a:t> </a:t>
            </a:r>
            <a:r>
              <a:rPr lang="ru-RU" sz="3600" b="1" u="sng">
                <a:solidFill>
                  <a:srgbClr val="FFFF00"/>
                </a:solidFill>
              </a:rPr>
              <a:t>беззакония</a:t>
            </a:r>
            <a:r>
              <a:rPr lang="ru-RU" sz="3600" b="1">
                <a:solidFill>
                  <a:srgbClr val="FFFF00"/>
                </a:solidFill>
              </a:rPr>
              <a:t> </a:t>
            </a:r>
            <a:r>
              <a:rPr lang="ru-RU" sz="3600" b="1" u="sng">
                <a:solidFill>
                  <a:srgbClr val="FFFF00"/>
                </a:solidFill>
              </a:rPr>
              <a:t>твои</a:t>
            </a:r>
            <a:r>
              <a:rPr lang="ru-RU" sz="3600" b="1">
                <a:solidFill>
                  <a:srgbClr val="FFFF00"/>
                </a:solidFill>
              </a:rPr>
              <a:t>,</a:t>
            </a:r>
            <a:r>
              <a:rPr lang="ru-RU" sz="3600" b="1">
                <a:solidFill>
                  <a:schemeClr val="bg1"/>
                </a:solidFill>
              </a:rPr>
              <a:t> как туман, и грехи твои, как облако; обратись ко Мне, ибо Я искупил тебя.      </a:t>
            </a:r>
            <a:r>
              <a:rPr lang="ru-RU" sz="3600">
                <a:solidFill>
                  <a:schemeClr val="bg1"/>
                </a:solidFill>
              </a:rPr>
              <a:t>Исаия 44:22</a:t>
            </a:r>
          </a:p>
        </p:txBody>
      </p:sp>
      <p:sp>
        <p:nvSpPr>
          <p:cNvPr id="8196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Rus21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68313" y="549275"/>
            <a:ext cx="4500562" cy="3937000"/>
          </a:xfrm>
          <a:prstGeom prst="rect">
            <a:avLst/>
          </a:prstGeom>
          <a:solidFill>
            <a:srgbClr val="333333">
              <a:alpha val="52156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Но </a:t>
            </a:r>
            <a:r>
              <a:rPr lang="ru-RU" sz="3600" b="1" u="sng">
                <a:solidFill>
                  <a:srgbClr val="FFFF00"/>
                </a:solidFill>
              </a:rPr>
              <a:t>Ты</a:t>
            </a:r>
            <a:r>
              <a:rPr lang="ru-RU" sz="3600" b="1">
                <a:solidFill>
                  <a:schemeClr val="bg1"/>
                </a:solidFill>
              </a:rPr>
              <a:t> </a:t>
            </a:r>
            <a:r>
              <a:rPr lang="ru-RU" sz="3600" b="1" u="sng">
                <a:solidFill>
                  <a:srgbClr val="FFFF00"/>
                </a:solidFill>
              </a:rPr>
              <a:t>Бог, любящий прощать,</a:t>
            </a:r>
            <a:r>
              <a:rPr lang="ru-RU" sz="3600" b="1">
                <a:solidFill>
                  <a:schemeClr val="bg1"/>
                </a:solidFill>
              </a:rPr>
              <a:t> благий и милосердый, долготерпеливый и многомилостивый.</a:t>
            </a:r>
          </a:p>
          <a:p>
            <a:r>
              <a:rPr lang="ru-RU" sz="3600" b="1">
                <a:solidFill>
                  <a:schemeClr val="bg1"/>
                </a:solidFill>
              </a:rPr>
              <a:t>Неемия  9:17</a:t>
            </a:r>
          </a:p>
        </p:txBody>
      </p:sp>
      <p:sp>
        <p:nvSpPr>
          <p:cNvPr id="9220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Rus220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87" name="Rectangle 3"/>
          <p:cNvSpPr>
            <a:spLocks noChangeArrowheads="1"/>
          </p:cNvSpPr>
          <p:nvPr/>
        </p:nvSpPr>
        <p:spPr bwMode="auto">
          <a:xfrm>
            <a:off x="576263" y="404813"/>
            <a:ext cx="7956550" cy="3140075"/>
          </a:xfrm>
          <a:prstGeom prst="rect">
            <a:avLst/>
          </a:prstGeom>
          <a:solidFill>
            <a:srgbClr val="0033CC">
              <a:alpha val="35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" Посему говорю вам: всякий грех  и хула простятся человекам, а хула на Духа </a:t>
            </a:r>
          </a:p>
          <a:p>
            <a:pPr>
              <a:defRPr/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не простится человекам".</a:t>
            </a:r>
            <a:r>
              <a:rPr lang="ru-RU" sz="4000" b="1" i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ru-RU" sz="2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                                                    Матфея 12:31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10244" name="WordArt 0"/>
          <p:cNvSpPr>
            <a:spLocks noChangeArrowheads="1" noChangeShapeType="1" noTextEdit="1"/>
          </p:cNvSpPr>
          <p:nvPr/>
        </p:nvSpPr>
        <p:spPr bwMode="auto">
          <a:xfrm>
            <a:off x="8459788" y="5949950"/>
            <a:ext cx="315912" cy="427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1325</TotalTime>
  <Words>725</Words>
  <Application>Microsoft PowerPoint</Application>
  <PresentationFormat>Экран (4:3)</PresentationFormat>
  <Paragraphs>138</Paragraphs>
  <Slides>49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3" baseType="lpstr">
      <vt:lpstr>Times New Roman</vt:lpstr>
      <vt:lpstr>Arial</vt:lpstr>
      <vt:lpstr>Impact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Михаил</cp:lastModifiedBy>
  <cp:revision>76</cp:revision>
  <dcterms:created xsi:type="dcterms:W3CDTF">1601-01-01T00:00:00Z</dcterms:created>
  <dcterms:modified xsi:type="dcterms:W3CDTF">2008-02-22T13:11:16Z</dcterms:modified>
</cp:coreProperties>
</file>